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97"/>
  </p:notesMasterIdLst>
  <p:handoutMasterIdLst>
    <p:handoutMasterId r:id="rId98"/>
  </p:handoutMasterIdLst>
  <p:sldIdLst>
    <p:sldId id="261" r:id="rId3"/>
    <p:sldId id="281" r:id="rId4"/>
    <p:sldId id="268" r:id="rId5"/>
    <p:sldId id="274" r:id="rId6"/>
    <p:sldId id="270" r:id="rId7"/>
    <p:sldId id="271" r:id="rId8"/>
    <p:sldId id="272" r:id="rId9"/>
    <p:sldId id="269" r:id="rId10"/>
    <p:sldId id="275" r:id="rId11"/>
    <p:sldId id="277" r:id="rId12"/>
    <p:sldId id="279" r:id="rId13"/>
    <p:sldId id="273" r:id="rId14"/>
    <p:sldId id="554" r:id="rId15"/>
    <p:sldId id="282" r:id="rId16"/>
    <p:sldId id="276" r:id="rId17"/>
    <p:sldId id="283" r:id="rId18"/>
    <p:sldId id="284" r:id="rId19"/>
    <p:sldId id="555"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538" r:id="rId33"/>
    <p:sldId id="540" r:id="rId34"/>
    <p:sldId id="539" r:id="rId35"/>
    <p:sldId id="541" r:id="rId36"/>
    <p:sldId id="542" r:id="rId37"/>
    <p:sldId id="544" r:id="rId38"/>
    <p:sldId id="543" r:id="rId39"/>
    <p:sldId id="545" r:id="rId40"/>
    <p:sldId id="547" r:id="rId41"/>
    <p:sldId id="549" r:id="rId42"/>
    <p:sldId id="546" r:id="rId43"/>
    <p:sldId id="550" r:id="rId44"/>
    <p:sldId id="552" r:id="rId45"/>
    <p:sldId id="553" r:id="rId46"/>
    <p:sldId id="567" r:id="rId47"/>
    <p:sldId id="576" r:id="rId48"/>
    <p:sldId id="568" r:id="rId49"/>
    <p:sldId id="569" r:id="rId50"/>
    <p:sldId id="570" r:id="rId51"/>
    <p:sldId id="571" r:id="rId52"/>
    <p:sldId id="572" r:id="rId53"/>
    <p:sldId id="574" r:id="rId54"/>
    <p:sldId id="563" r:id="rId55"/>
    <p:sldId id="573" r:id="rId56"/>
    <p:sldId id="565" r:id="rId57"/>
    <p:sldId id="575" r:id="rId58"/>
    <p:sldId id="577" r:id="rId59"/>
    <p:sldId id="578" r:id="rId60"/>
    <p:sldId id="580" r:id="rId61"/>
    <p:sldId id="581" r:id="rId62"/>
    <p:sldId id="582" r:id="rId63"/>
    <p:sldId id="583" r:id="rId64"/>
    <p:sldId id="579" r:id="rId65"/>
    <p:sldId id="584" r:id="rId66"/>
    <p:sldId id="585" r:id="rId67"/>
    <p:sldId id="587" r:id="rId68"/>
    <p:sldId id="588" r:id="rId69"/>
    <p:sldId id="586" r:id="rId70"/>
    <p:sldId id="589" r:id="rId71"/>
    <p:sldId id="590" r:id="rId72"/>
    <p:sldId id="592" r:id="rId73"/>
    <p:sldId id="591" r:id="rId74"/>
    <p:sldId id="593" r:id="rId75"/>
    <p:sldId id="594" r:id="rId76"/>
    <p:sldId id="595" r:id="rId77"/>
    <p:sldId id="596" r:id="rId78"/>
    <p:sldId id="597" r:id="rId79"/>
    <p:sldId id="598" r:id="rId80"/>
    <p:sldId id="599" r:id="rId81"/>
    <p:sldId id="612" r:id="rId82"/>
    <p:sldId id="602" r:id="rId83"/>
    <p:sldId id="603" r:id="rId84"/>
    <p:sldId id="604" r:id="rId85"/>
    <p:sldId id="600" r:id="rId86"/>
    <p:sldId id="605" r:id="rId87"/>
    <p:sldId id="606" r:id="rId88"/>
    <p:sldId id="607" r:id="rId89"/>
    <p:sldId id="608" r:id="rId90"/>
    <p:sldId id="609" r:id="rId91"/>
    <p:sldId id="611" r:id="rId92"/>
    <p:sldId id="613" r:id="rId93"/>
    <p:sldId id="614" r:id="rId94"/>
    <p:sldId id="615" r:id="rId95"/>
    <p:sldId id="616" r:id="rId9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5F64FE-5328-1C4E-8E7A-F873D8E67B80}">
          <p14:sldIdLst>
            <p14:sldId id="261"/>
            <p14:sldId id="281"/>
            <p14:sldId id="268"/>
            <p14:sldId id="274"/>
            <p14:sldId id="270"/>
            <p14:sldId id="271"/>
            <p14:sldId id="272"/>
            <p14:sldId id="269"/>
            <p14:sldId id="275"/>
            <p14:sldId id="277"/>
            <p14:sldId id="279"/>
            <p14:sldId id="273"/>
            <p14:sldId id="554"/>
            <p14:sldId id="282"/>
            <p14:sldId id="276"/>
            <p14:sldId id="283"/>
            <p14:sldId id="284"/>
            <p14:sldId id="555"/>
            <p14:sldId id="285"/>
            <p14:sldId id="286"/>
            <p14:sldId id="287"/>
            <p14:sldId id="288"/>
            <p14:sldId id="289"/>
            <p14:sldId id="290"/>
            <p14:sldId id="291"/>
            <p14:sldId id="292"/>
            <p14:sldId id="293"/>
            <p14:sldId id="294"/>
            <p14:sldId id="295"/>
            <p14:sldId id="296"/>
            <p14:sldId id="538"/>
            <p14:sldId id="540"/>
            <p14:sldId id="539"/>
            <p14:sldId id="541"/>
            <p14:sldId id="542"/>
            <p14:sldId id="544"/>
            <p14:sldId id="543"/>
            <p14:sldId id="545"/>
            <p14:sldId id="547"/>
            <p14:sldId id="549"/>
            <p14:sldId id="546"/>
            <p14:sldId id="550"/>
            <p14:sldId id="552"/>
            <p14:sldId id="553"/>
            <p14:sldId id="567"/>
            <p14:sldId id="576"/>
            <p14:sldId id="568"/>
            <p14:sldId id="569"/>
            <p14:sldId id="570"/>
            <p14:sldId id="571"/>
            <p14:sldId id="572"/>
            <p14:sldId id="574"/>
            <p14:sldId id="563"/>
            <p14:sldId id="573"/>
            <p14:sldId id="565"/>
            <p14:sldId id="575"/>
            <p14:sldId id="577"/>
            <p14:sldId id="578"/>
            <p14:sldId id="580"/>
            <p14:sldId id="581"/>
            <p14:sldId id="582"/>
            <p14:sldId id="583"/>
            <p14:sldId id="579"/>
            <p14:sldId id="584"/>
            <p14:sldId id="585"/>
            <p14:sldId id="587"/>
            <p14:sldId id="588"/>
            <p14:sldId id="586"/>
            <p14:sldId id="589"/>
            <p14:sldId id="590"/>
            <p14:sldId id="592"/>
            <p14:sldId id="591"/>
            <p14:sldId id="593"/>
            <p14:sldId id="594"/>
            <p14:sldId id="595"/>
            <p14:sldId id="596"/>
            <p14:sldId id="597"/>
            <p14:sldId id="598"/>
            <p14:sldId id="599"/>
            <p14:sldId id="612"/>
            <p14:sldId id="602"/>
            <p14:sldId id="603"/>
            <p14:sldId id="604"/>
            <p14:sldId id="600"/>
            <p14:sldId id="605"/>
            <p14:sldId id="606"/>
            <p14:sldId id="607"/>
            <p14:sldId id="608"/>
            <p14:sldId id="609"/>
            <p14:sldId id="611"/>
            <p14:sldId id="613"/>
            <p14:sldId id="614"/>
            <p14:sldId id="615"/>
            <p14:sldId id="616"/>
          </p14:sldIdLst>
        </p14:section>
        <p14:section name="Untitled Section" id="{8DD8CADC-8D86-B043-960E-1116528709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07" autoAdjust="0"/>
    <p:restoredTop sz="94652"/>
  </p:normalViewPr>
  <p:slideViewPr>
    <p:cSldViewPr snapToGrid="0" snapToObjects="1">
      <p:cViewPr varScale="1">
        <p:scale>
          <a:sx n="166" d="100"/>
          <a:sy n="166" d="100"/>
        </p:scale>
        <p:origin x="216" y="1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14-05-19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14-05-19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14/05/19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14/05/19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A7DF125-8D2F-407C-A946-0B214A077F46}" type="datetime1">
              <a:rPr lang="nl-BE" smtClean="0"/>
              <a:t>14/05/19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FE566779-A426-4C6E-B33F-12BA9B572EC4}" type="datetime1">
              <a:rPr lang="nl-BE" smtClean="0"/>
              <a:t>14/05/19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E40DF61B-1080-4D20-8EAC-F5AC55182461}" type="datetime1">
              <a:rPr lang="nl-BE" smtClean="0"/>
              <a:t>14/05/19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94A4F625-24B7-4F40-98BC-AFA043082CE9}" type="datetime1">
              <a:rPr lang="nl-BE" smtClean="0"/>
              <a:t>14/05/19</a:t>
            </a:fld>
            <a:endParaRPr lang="nl-NL"/>
          </a:p>
        </p:txBody>
      </p:sp>
      <p:sp>
        <p:nvSpPr>
          <p:cNvPr id="6" name="Tijdelijke aanduiding voor voettekst 5"/>
          <p:cNvSpPr>
            <a:spLocks noGrp="1"/>
          </p:cNvSpPr>
          <p:nvPr>
            <p:ph type="ftr" sz="quarter" idx="11"/>
          </p:nvPr>
        </p:nvSpPr>
        <p:spPr/>
        <p:txBody>
          <a:bodyPr/>
          <a:lstStyle/>
          <a:p>
            <a:r>
              <a:rPr lang="nl-NL"/>
              <a:t>Faculteit, departement, dienst …</a:t>
            </a:r>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292342B6-1303-46D4-9581-5E95FC0B22E4}" type="datetime1">
              <a:rPr lang="nl-BE" smtClean="0"/>
              <a:t>14/05/19</a:t>
            </a:fld>
            <a:endParaRPr lang="nl-NL" dirty="0"/>
          </a:p>
        </p:txBody>
      </p:sp>
      <p:sp>
        <p:nvSpPr>
          <p:cNvPr id="8" name="Tijdelijke aanduiding voor voettekst 7"/>
          <p:cNvSpPr>
            <a:spLocks noGrp="1"/>
          </p:cNvSpPr>
          <p:nvPr>
            <p:ph type="ftr" sz="quarter" idx="11"/>
          </p:nvPr>
        </p:nvSpPr>
        <p:spPr/>
        <p:txBody>
          <a:bodyPr/>
          <a:lstStyle/>
          <a:p>
            <a:r>
              <a:rPr lang="nl-NL"/>
              <a:t>Faculteit, departement, dienst …</a:t>
            </a:r>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76F3976-FDFC-4D8C-ACD3-BCE6A597C36A}" type="datetime1">
              <a:rPr lang="nl-BE" smtClean="0"/>
              <a:t>14/05/19</a:t>
            </a:fld>
            <a:endParaRPr lang="nl-NL"/>
          </a:p>
        </p:txBody>
      </p:sp>
      <p:sp>
        <p:nvSpPr>
          <p:cNvPr id="4" name="Tijdelijke aanduiding voor voettekst 3"/>
          <p:cNvSpPr>
            <a:spLocks noGrp="1"/>
          </p:cNvSpPr>
          <p:nvPr>
            <p:ph type="ftr" sz="quarter" idx="11"/>
          </p:nvPr>
        </p:nvSpPr>
        <p:spPr/>
        <p:txBody>
          <a:bodyPr/>
          <a:lstStyle/>
          <a:p>
            <a:r>
              <a:rPr lang="nl-NL"/>
              <a:t>Faculteit, departement, dienst …</a:t>
            </a:r>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5ADFEA79-DE61-4EF0-8C65-B83CEE2687EB}" type="datetime1">
              <a:rPr lang="nl-BE" smtClean="0"/>
              <a:t>14/05/19</a:t>
            </a:fld>
            <a:endParaRPr lang="nl-NL"/>
          </a:p>
        </p:txBody>
      </p:sp>
      <p:sp>
        <p:nvSpPr>
          <p:cNvPr id="3" name="Tijdelijke aanduiding voor voettekst 2"/>
          <p:cNvSpPr>
            <a:spLocks noGrp="1"/>
          </p:cNvSpPr>
          <p:nvPr>
            <p:ph type="ftr" sz="quarter" idx="11"/>
          </p:nvPr>
        </p:nvSpPr>
        <p:spPr/>
        <p:txBody>
          <a:bodyPr/>
          <a:lstStyle/>
          <a:p>
            <a:r>
              <a:rPr lang="nl-NL"/>
              <a:t>Faculteit, departement, dienst …</a:t>
            </a:r>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FA2EC5B9-2DE2-43DC-AAE2-5679419BAC4A}" type="datetime1">
              <a:rPr lang="nl-BE" smtClean="0"/>
              <a:t>14/05/19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BB46EC33-4D1A-4426-91DF-270C2E654CCE}" type="datetime1">
              <a:rPr lang="nl-BE" smtClean="0"/>
              <a:t>14/05/19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Faculteit, departement, dienst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14/05/19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Faculteit, departement, dienst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eomorphR/geomorph" TargetMode="External"/><Relationship Id="rId2" Type="http://schemas.openxmlformats.org/officeDocument/2006/relationships/hyperlink" Target="https://rdrr.io/rforge/rgl/man/mesh3d.html" TargetMode="External"/><Relationship Id="rId1" Type="http://schemas.openxmlformats.org/officeDocument/2006/relationships/slideLayout" Target="../slideLayouts/slideLayout2.xml"/><Relationship Id="rId5" Type="http://schemas.openxmlformats.org/officeDocument/2006/relationships/hyperlink" Target="https://docs.enthought.com/mayavi/mayavi/auto/mlab_helper_functions.html#mayavi.mlab.triangular_mesh" TargetMode="External"/><Relationship Id="rId4" Type="http://schemas.openxmlformats.org/officeDocument/2006/relationships/hyperlink" Target="https://github.com/Arslan-Zaidi/Facial_masculinity_MHC/tree/master/Tutorial_visualizing_facial_heatmap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TheWebMonks/meshmonk"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vimeo.com/9852457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hyperlink" Target="https://doi.org/10.1080/00949659908811936" TargetMode="External"/><Relationship Id="rId2" Type="http://schemas.openxmlformats.org/officeDocument/2006/relationships/hyperlink" Target="https://doi.org/10.1016/j.forsciint.2013.10.021"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Non-</a:t>
            </a:r>
            <a:r>
              <a:rPr lang="nl-NL" dirty="0" err="1"/>
              <a:t>rigid</a:t>
            </a:r>
            <a:r>
              <a:rPr lang="nl-NL" dirty="0"/>
              <a:t> </a:t>
            </a:r>
            <a:r>
              <a:rPr lang="nl-NL" dirty="0" err="1"/>
              <a:t>mapping</a:t>
            </a:r>
            <a:r>
              <a:rPr lang="nl-NL" dirty="0"/>
              <a:t> </a:t>
            </a:r>
            <a:r>
              <a:rPr lang="nl-NL" dirty="0" err="1"/>
              <a:t>for</a:t>
            </a:r>
            <a:r>
              <a:rPr lang="nl-NL" dirty="0"/>
              <a:t> </a:t>
            </a:r>
            <a:r>
              <a:rPr lang="nl-NL" dirty="0" err="1"/>
              <a:t>spatially-dense</a:t>
            </a:r>
            <a:r>
              <a:rPr lang="nl-NL" dirty="0"/>
              <a:t> </a:t>
            </a:r>
            <a:r>
              <a:rPr lang="nl-NL" dirty="0" err="1"/>
              <a:t>phenotyping</a:t>
            </a:r>
            <a:r>
              <a:rPr lang="nl-NL" dirty="0"/>
              <a:t> </a:t>
            </a:r>
            <a:r>
              <a:rPr lang="nl-NL" dirty="0" err="1"/>
              <a:t>and</a:t>
            </a:r>
            <a:r>
              <a:rPr lang="nl-NL" dirty="0"/>
              <a:t> multivariate </a:t>
            </a:r>
            <a:r>
              <a:rPr lang="nl-NL" dirty="0" err="1"/>
              <a:t>statistical</a:t>
            </a:r>
            <a:r>
              <a:rPr lang="nl-NL" dirty="0"/>
              <a:t> analysis</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sp>
        <p:nvSpPr>
          <p:cNvPr id="14" name="TextBox 13">
            <a:extLst>
              <a:ext uri="{FF2B5EF4-FFF2-40B4-BE49-F238E27FC236}">
                <a16:creationId xmlns:a16="http://schemas.microsoft.com/office/drawing/2014/main" id="{49E1AEE6-773A-104C-973C-226852B2DDBC}"/>
              </a:ext>
            </a:extLst>
          </p:cNvPr>
          <p:cNvSpPr txBox="1"/>
          <p:nvPr/>
        </p:nvSpPr>
        <p:spPr>
          <a:xfrm>
            <a:off x="5477854" y="2358179"/>
            <a:ext cx="3640509" cy="1200329"/>
          </a:xfrm>
          <a:prstGeom prst="rect">
            <a:avLst/>
          </a:prstGeom>
          <a:noFill/>
        </p:spPr>
        <p:txBody>
          <a:bodyPr wrap="square" rtlCol="0">
            <a:spAutoFit/>
          </a:bodyPr>
          <a:lstStyle/>
          <a:p>
            <a:r>
              <a:rPr lang="en-US" dirty="0"/>
              <a:t>First two steps rigidly align the floating face to the target, to provide a good starting point to the third step. </a:t>
            </a:r>
          </a:p>
        </p:txBody>
      </p:sp>
    </p:spTree>
    <p:extLst>
      <p:ext uri="{BB962C8B-B14F-4D97-AF65-F5344CB8AC3E}">
        <p14:creationId xmlns:p14="http://schemas.microsoft.com/office/powerpoint/2010/main" val="846736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sp>
        <p:nvSpPr>
          <p:cNvPr id="14" name="TextBox 13">
            <a:extLst>
              <a:ext uri="{FF2B5EF4-FFF2-40B4-BE49-F238E27FC236}">
                <a16:creationId xmlns:a16="http://schemas.microsoft.com/office/drawing/2014/main" id="{49E1AEE6-773A-104C-973C-226852B2DDBC}"/>
              </a:ext>
            </a:extLst>
          </p:cNvPr>
          <p:cNvSpPr txBox="1"/>
          <p:nvPr/>
        </p:nvSpPr>
        <p:spPr>
          <a:xfrm>
            <a:off x="5477854" y="2358179"/>
            <a:ext cx="3640509" cy="369332"/>
          </a:xfrm>
          <a:prstGeom prst="rect">
            <a:avLst/>
          </a:prstGeom>
          <a:noFill/>
        </p:spPr>
        <p:txBody>
          <a:bodyPr wrap="square" rtlCol="0">
            <a:spAutoFit/>
          </a:bodyPr>
          <a:lstStyle/>
          <a:p>
            <a:r>
              <a:rPr lang="en-US" dirty="0"/>
              <a:t>Third step is the important bit.</a:t>
            </a:r>
          </a:p>
        </p:txBody>
      </p:sp>
    </p:spTree>
    <p:extLst>
      <p:ext uri="{BB962C8B-B14F-4D97-AF65-F5344CB8AC3E}">
        <p14:creationId xmlns:p14="http://schemas.microsoft.com/office/powerpoint/2010/main" val="1027727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E07FB9-67FD-4440-A641-FC4C56D2CE73}"/>
              </a:ext>
            </a:extLst>
          </p:cNvPr>
          <p:cNvSpPr>
            <a:spLocks noGrp="1"/>
          </p:cNvSpPr>
          <p:nvPr>
            <p:ph idx="1"/>
          </p:nvPr>
        </p:nvSpPr>
        <p:spPr/>
        <p:txBody>
          <a:bodyPr/>
          <a:lstStyle/>
          <a:p>
            <a:r>
              <a:rPr lang="en-US" dirty="0"/>
              <a:t>Core </a:t>
            </a:r>
            <a:r>
              <a:rPr lang="en-US" dirty="0" err="1"/>
              <a:t>MeshMonk</a:t>
            </a:r>
            <a:r>
              <a:rPr lang="en-US" dirty="0"/>
              <a:t> </a:t>
            </a:r>
          </a:p>
          <a:p>
            <a:r>
              <a:rPr lang="en-US" dirty="0"/>
              <a:t>These are functions that handle the elements of the mapping pipeline. Implemented in C++. When these a ‘</a:t>
            </a:r>
            <a:r>
              <a:rPr lang="en-US" dirty="0" err="1"/>
              <a:t>mexed</a:t>
            </a:r>
            <a:r>
              <a:rPr lang="en-US" dirty="0"/>
              <a:t>’ they can be called from MATLAB.</a:t>
            </a:r>
          </a:p>
          <a:p>
            <a:r>
              <a:rPr lang="en-US" dirty="0"/>
              <a:t>Important ones are:</a:t>
            </a:r>
          </a:p>
          <a:p>
            <a:pPr lvl="1"/>
            <a:r>
              <a:rPr lang="en-US" dirty="0" err="1"/>
              <a:t>Compute_correspondences</a:t>
            </a:r>
            <a:endParaRPr lang="en-US" dirty="0"/>
          </a:p>
          <a:p>
            <a:pPr lvl="1"/>
            <a:r>
              <a:rPr lang="en-US" dirty="0" err="1"/>
              <a:t>Compute_inlier_weights</a:t>
            </a:r>
            <a:endParaRPr lang="en-US" dirty="0"/>
          </a:p>
          <a:p>
            <a:pPr lvl="1"/>
            <a:r>
              <a:rPr lang="en-US" dirty="0" err="1"/>
              <a:t>Compute_normals</a:t>
            </a:r>
            <a:endParaRPr lang="en-US" dirty="0"/>
          </a:p>
          <a:p>
            <a:pPr lvl="1"/>
            <a:r>
              <a:rPr lang="en-US" dirty="0" err="1"/>
              <a:t>Compute_rigid_transformation</a:t>
            </a:r>
            <a:endParaRPr lang="en-US" dirty="0"/>
          </a:p>
          <a:p>
            <a:pPr lvl="1"/>
            <a:r>
              <a:rPr lang="en-US" dirty="0" err="1"/>
              <a:t>Compute_nonrigid_transformation</a:t>
            </a:r>
            <a:endParaRPr lang="en-US" dirty="0"/>
          </a:p>
        </p:txBody>
      </p:sp>
      <p:sp>
        <p:nvSpPr>
          <p:cNvPr id="3" name="Footer Placeholder 2">
            <a:extLst>
              <a:ext uri="{FF2B5EF4-FFF2-40B4-BE49-F238E27FC236}">
                <a16:creationId xmlns:a16="http://schemas.microsoft.com/office/drawing/2014/main" id="{46FC01C5-8039-B641-9731-2D30A64795B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3C269C-0BC0-0E49-BB01-2D8DD5F2EFF8}"/>
              </a:ext>
            </a:extLst>
          </p:cNvPr>
          <p:cNvSpPr>
            <a:spLocks noGrp="1"/>
          </p:cNvSpPr>
          <p:nvPr>
            <p:ph type="sldNum" sz="quarter" idx="12"/>
          </p:nvPr>
        </p:nvSpPr>
        <p:spPr/>
        <p:txBody>
          <a:bodyPr/>
          <a:lstStyle/>
          <a:p>
            <a:fld id="{0A297500-7527-634B-90F4-69D0994C32B4}" type="slidenum">
              <a:rPr lang="nl-NL" smtClean="0"/>
              <a:t>12</a:t>
            </a:fld>
            <a:endParaRPr lang="nl-NL"/>
          </a:p>
        </p:txBody>
      </p:sp>
      <p:sp>
        <p:nvSpPr>
          <p:cNvPr id="5" name="Title 4">
            <a:extLst>
              <a:ext uri="{FF2B5EF4-FFF2-40B4-BE49-F238E27FC236}">
                <a16:creationId xmlns:a16="http://schemas.microsoft.com/office/drawing/2014/main" id="{02F19542-863E-2C46-A6D6-6C5FBAADED28}"/>
              </a:ext>
            </a:extLst>
          </p:cNvPr>
          <p:cNvSpPr>
            <a:spLocks noGrp="1"/>
          </p:cNvSpPr>
          <p:nvPr>
            <p:ph type="title"/>
          </p:nvPr>
        </p:nvSpPr>
        <p:spPr/>
        <p:txBody>
          <a:bodyPr/>
          <a:lstStyle/>
          <a:p>
            <a:r>
              <a:rPr lang="en-US" dirty="0" err="1"/>
              <a:t>Meshmonk</a:t>
            </a:r>
            <a:r>
              <a:rPr lang="en-US" dirty="0"/>
              <a:t> toolbox description</a:t>
            </a:r>
          </a:p>
        </p:txBody>
      </p:sp>
    </p:spTree>
    <p:extLst>
      <p:ext uri="{BB962C8B-B14F-4D97-AF65-F5344CB8AC3E}">
        <p14:creationId xmlns:p14="http://schemas.microsoft.com/office/powerpoint/2010/main" val="2124884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E07FB9-67FD-4440-A641-FC4C56D2CE73}"/>
              </a:ext>
            </a:extLst>
          </p:cNvPr>
          <p:cNvSpPr>
            <a:spLocks noGrp="1"/>
          </p:cNvSpPr>
          <p:nvPr>
            <p:ph idx="1"/>
          </p:nvPr>
        </p:nvSpPr>
        <p:spPr/>
        <p:txBody>
          <a:bodyPr>
            <a:normAutofit fontScale="77500" lnSpcReduction="20000"/>
          </a:bodyPr>
          <a:lstStyle/>
          <a:p>
            <a:r>
              <a:rPr lang="en-US" dirty="0"/>
              <a:t>MATLAB helper classes:</a:t>
            </a:r>
          </a:p>
          <a:p>
            <a:pPr lvl="1"/>
            <a:r>
              <a:rPr lang="en-US" dirty="0"/>
              <a:t>Shape 3D – represents a surface as a ‘mesh’</a:t>
            </a:r>
          </a:p>
          <a:p>
            <a:pPr lvl="1"/>
            <a:r>
              <a:rPr lang="en-US" dirty="0"/>
              <a:t>Viewer – supports viewing and interacting with shape3D.</a:t>
            </a:r>
          </a:p>
          <a:p>
            <a:pPr lvl="1"/>
            <a:r>
              <a:rPr lang="en-US" dirty="0" err="1"/>
              <a:t>ShapeMapper</a:t>
            </a:r>
            <a:r>
              <a:rPr lang="en-US" dirty="0"/>
              <a:t> – controls rigid  or nonrigid mapping and interfaces with the core </a:t>
            </a:r>
            <a:r>
              <a:rPr lang="en-US" dirty="0" err="1"/>
              <a:t>meshmonk</a:t>
            </a:r>
            <a:r>
              <a:rPr lang="en-US" dirty="0"/>
              <a:t> functions so that as an end user, you do not need to interact with them directly.</a:t>
            </a:r>
          </a:p>
          <a:p>
            <a:r>
              <a:rPr lang="en-US" dirty="0"/>
              <a:t>We will not necessarily be able to maintain the viewer class (there are already some issues with using on mac in MATLAB 2018). Be aware of other software that supports mesh visualization:</a:t>
            </a:r>
          </a:p>
          <a:p>
            <a:r>
              <a:rPr lang="en-US" dirty="0"/>
              <a:t>MeshLab</a:t>
            </a:r>
          </a:p>
          <a:p>
            <a:r>
              <a:rPr lang="en-US" dirty="0"/>
              <a:t>Blender</a:t>
            </a:r>
          </a:p>
          <a:p>
            <a:r>
              <a:rPr lang="en-US" dirty="0"/>
              <a:t>R: </a:t>
            </a:r>
            <a:r>
              <a:rPr lang="en-US" dirty="0">
                <a:hlinkClick r:id="rId2"/>
              </a:rPr>
              <a:t>https://rdrr.io/rforge/rgl/man/mesh3d.html</a:t>
            </a:r>
            <a:r>
              <a:rPr lang="en-US" dirty="0"/>
              <a:t>; </a:t>
            </a:r>
            <a:r>
              <a:rPr lang="en-US" dirty="0">
                <a:hlinkClick r:id="rId3"/>
              </a:rPr>
              <a:t>https://github.com/geomorphR/geomorph</a:t>
            </a:r>
            <a:r>
              <a:rPr lang="en-US" dirty="0"/>
              <a:t>; </a:t>
            </a:r>
            <a:r>
              <a:rPr lang="en-US" dirty="0">
                <a:hlinkClick r:id="rId4"/>
              </a:rPr>
              <a:t>https://github.com/Arslan-Zaidi/Facial_masculinity_MHC/tree/master/Tutorial_visualizing_facial_heatmaps</a:t>
            </a:r>
            <a:r>
              <a:rPr lang="en-US" dirty="0"/>
              <a:t>;</a:t>
            </a:r>
          </a:p>
          <a:p>
            <a:r>
              <a:rPr lang="en-US" dirty="0"/>
              <a:t>Python </a:t>
            </a:r>
            <a:r>
              <a:rPr lang="en-US" dirty="0" err="1"/>
              <a:t>Mayavi</a:t>
            </a:r>
            <a:r>
              <a:rPr lang="en-US" dirty="0"/>
              <a:t> library and GUI: </a:t>
            </a:r>
            <a:r>
              <a:rPr lang="en-US" dirty="0">
                <a:hlinkClick r:id="rId5"/>
              </a:rPr>
              <a:t>https://docs.enthought.com/mayavi/mayavi/auto/mlab_helper_functions.html#mayavi.mlab.triangular_mesh</a:t>
            </a:r>
            <a:endParaRPr lang="en-US" dirty="0"/>
          </a:p>
          <a:p>
            <a:endParaRPr lang="en-US" dirty="0"/>
          </a:p>
        </p:txBody>
      </p:sp>
      <p:sp>
        <p:nvSpPr>
          <p:cNvPr id="3" name="Footer Placeholder 2">
            <a:extLst>
              <a:ext uri="{FF2B5EF4-FFF2-40B4-BE49-F238E27FC236}">
                <a16:creationId xmlns:a16="http://schemas.microsoft.com/office/drawing/2014/main" id="{46FC01C5-8039-B641-9731-2D30A64795B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3C269C-0BC0-0E49-BB01-2D8DD5F2EFF8}"/>
              </a:ext>
            </a:extLst>
          </p:cNvPr>
          <p:cNvSpPr>
            <a:spLocks noGrp="1"/>
          </p:cNvSpPr>
          <p:nvPr>
            <p:ph type="sldNum" sz="quarter" idx="12"/>
          </p:nvPr>
        </p:nvSpPr>
        <p:spPr/>
        <p:txBody>
          <a:bodyPr/>
          <a:lstStyle/>
          <a:p>
            <a:fld id="{0A297500-7527-634B-90F4-69D0994C32B4}" type="slidenum">
              <a:rPr lang="nl-NL" smtClean="0"/>
              <a:t>13</a:t>
            </a:fld>
            <a:endParaRPr lang="nl-NL"/>
          </a:p>
        </p:txBody>
      </p:sp>
      <p:sp>
        <p:nvSpPr>
          <p:cNvPr id="5" name="Title 4">
            <a:extLst>
              <a:ext uri="{FF2B5EF4-FFF2-40B4-BE49-F238E27FC236}">
                <a16:creationId xmlns:a16="http://schemas.microsoft.com/office/drawing/2014/main" id="{02F19542-863E-2C46-A6D6-6C5FBAADED28}"/>
              </a:ext>
            </a:extLst>
          </p:cNvPr>
          <p:cNvSpPr>
            <a:spLocks noGrp="1"/>
          </p:cNvSpPr>
          <p:nvPr>
            <p:ph type="title"/>
          </p:nvPr>
        </p:nvSpPr>
        <p:spPr/>
        <p:txBody>
          <a:bodyPr/>
          <a:lstStyle/>
          <a:p>
            <a:r>
              <a:rPr lang="en-US" dirty="0" err="1"/>
              <a:t>Meshmonk</a:t>
            </a:r>
            <a:r>
              <a:rPr lang="en-US" dirty="0"/>
              <a:t> toolbox description</a:t>
            </a:r>
          </a:p>
        </p:txBody>
      </p:sp>
    </p:spTree>
    <p:extLst>
      <p:ext uri="{BB962C8B-B14F-4D97-AF65-F5344CB8AC3E}">
        <p14:creationId xmlns:p14="http://schemas.microsoft.com/office/powerpoint/2010/main" val="2289435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dirty="0" err="1"/>
              <a:t>Two</a:t>
            </a:r>
            <a:r>
              <a:rPr lang="nl-NL" dirty="0"/>
              <a:t>: Tutorial – Understanding non-</a:t>
            </a:r>
            <a:r>
              <a:rPr lang="nl-NL" dirty="0" err="1"/>
              <a:t>rigid</a:t>
            </a:r>
            <a:r>
              <a:rPr lang="nl-NL" dirty="0"/>
              <a:t> </a:t>
            </a:r>
            <a:r>
              <a:rPr lang="nl-NL" dirty="0" err="1"/>
              <a:t>mapping</a:t>
            </a:r>
            <a:r>
              <a:rPr lang="nl-NL" dirty="0"/>
              <a:t> </a:t>
            </a:r>
            <a:r>
              <a:rPr lang="nl-NL" dirty="0" err="1"/>
              <a:t>with</a:t>
            </a:r>
            <a:r>
              <a:rPr lang="nl-NL" dirty="0"/>
              <a:t> </a:t>
            </a:r>
            <a:r>
              <a:rPr lang="nl-NL" dirty="0" err="1"/>
              <a:t>MeshMonk</a:t>
            </a:r>
            <a:r>
              <a:rPr lang="nl-NL" dirty="0"/>
              <a:t> </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481877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F1414-EB48-E040-ADC2-AAD289CA79FC}"/>
              </a:ext>
            </a:extLst>
          </p:cNvPr>
          <p:cNvSpPr>
            <a:spLocks noGrp="1"/>
          </p:cNvSpPr>
          <p:nvPr>
            <p:ph idx="1"/>
          </p:nvPr>
        </p:nvSpPr>
        <p:spPr/>
        <p:txBody>
          <a:bodyPr/>
          <a:lstStyle/>
          <a:p>
            <a:r>
              <a:rPr lang="en-US" dirty="0"/>
              <a:t>Have MATLAB and </a:t>
            </a:r>
            <a:r>
              <a:rPr lang="en-US" dirty="0" err="1"/>
              <a:t>Meshmonk</a:t>
            </a:r>
            <a:r>
              <a:rPr lang="en-US" dirty="0"/>
              <a:t> installed.</a:t>
            </a:r>
          </a:p>
          <a:p>
            <a:r>
              <a:rPr lang="en-US" dirty="0" err="1"/>
              <a:t>Meshmonk</a:t>
            </a:r>
            <a:r>
              <a:rPr lang="en-US" dirty="0"/>
              <a:t> installation instructions: </a:t>
            </a:r>
            <a:r>
              <a:rPr lang="en-US" dirty="0">
                <a:hlinkClick r:id="rId2"/>
              </a:rPr>
              <a:t>https://github.com/TheWebMonks/meshmonk</a:t>
            </a:r>
            <a:endParaRPr lang="en-US" dirty="0"/>
          </a:p>
          <a:p>
            <a:endParaRPr lang="en-US" dirty="0"/>
          </a:p>
          <a:p>
            <a:r>
              <a:rPr lang="en-US" dirty="0"/>
              <a:t>Have </a:t>
            </a:r>
            <a:r>
              <a:rPr lang="en-US" dirty="0" err="1"/>
              <a:t>Meshmonk</a:t>
            </a:r>
            <a:r>
              <a:rPr lang="en-US" dirty="0"/>
              <a:t> ‘</a:t>
            </a:r>
            <a:r>
              <a:rPr lang="en-US" dirty="0" err="1"/>
              <a:t>matlab</a:t>
            </a:r>
            <a:r>
              <a:rPr lang="en-US" dirty="0"/>
              <a:t>’ folder on your machine. </a:t>
            </a:r>
          </a:p>
          <a:p>
            <a:endParaRPr lang="en-US" dirty="0"/>
          </a:p>
          <a:p>
            <a:r>
              <a:rPr lang="en-US" dirty="0"/>
              <a:t>Otherwise you will need to pair up with someone who has it installed.</a:t>
            </a:r>
          </a:p>
          <a:p>
            <a:endParaRPr lang="en-US" dirty="0"/>
          </a:p>
          <a:p>
            <a:r>
              <a:rPr lang="en-US" dirty="0"/>
              <a:t>Open ‘</a:t>
            </a:r>
            <a:r>
              <a:rPr lang="en-US" dirty="0" err="1"/>
              <a:t>UnderstandingNonRigidMappingWithMeshmonk.m</a:t>
            </a:r>
            <a:r>
              <a:rPr lang="en-US" dirty="0"/>
              <a:t>’</a:t>
            </a:r>
          </a:p>
          <a:p>
            <a:endParaRPr lang="en-US" dirty="0"/>
          </a:p>
        </p:txBody>
      </p:sp>
      <p:sp>
        <p:nvSpPr>
          <p:cNvPr id="3" name="Footer Placeholder 2">
            <a:extLst>
              <a:ext uri="{FF2B5EF4-FFF2-40B4-BE49-F238E27FC236}">
                <a16:creationId xmlns:a16="http://schemas.microsoft.com/office/drawing/2014/main" id="{294B5548-DE56-6446-8741-DD59F5BC4D7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4B7FB8A-629A-994A-B65F-73CAD13B2202}"/>
              </a:ext>
            </a:extLst>
          </p:cNvPr>
          <p:cNvSpPr>
            <a:spLocks noGrp="1"/>
          </p:cNvSpPr>
          <p:nvPr>
            <p:ph type="sldNum" sz="quarter" idx="12"/>
          </p:nvPr>
        </p:nvSpPr>
        <p:spPr/>
        <p:txBody>
          <a:bodyPr/>
          <a:lstStyle/>
          <a:p>
            <a:fld id="{0A297500-7527-634B-90F4-69D0994C32B4}" type="slidenum">
              <a:rPr lang="nl-NL" smtClean="0"/>
              <a:t>15</a:t>
            </a:fld>
            <a:endParaRPr lang="nl-NL"/>
          </a:p>
        </p:txBody>
      </p:sp>
      <p:sp>
        <p:nvSpPr>
          <p:cNvPr id="5" name="Title 4">
            <a:extLst>
              <a:ext uri="{FF2B5EF4-FFF2-40B4-BE49-F238E27FC236}">
                <a16:creationId xmlns:a16="http://schemas.microsoft.com/office/drawing/2014/main" id="{EA8B1E5B-BFEC-9648-8C41-9F13C89DD2E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985200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024A3C-9904-EC45-ACE6-06EC7817422C}"/>
              </a:ext>
            </a:extLst>
          </p:cNvPr>
          <p:cNvSpPr>
            <a:spLocks noGrp="1"/>
          </p:cNvSpPr>
          <p:nvPr>
            <p:ph idx="1"/>
          </p:nvPr>
        </p:nvSpPr>
        <p:spPr/>
        <p:txBody>
          <a:bodyPr/>
          <a:lstStyle/>
          <a:p>
            <a:r>
              <a:rPr lang="en-US" dirty="0"/>
              <a:t>At the start of the script change ’</a:t>
            </a:r>
            <a:r>
              <a:rPr lang="en-US" dirty="0" err="1"/>
              <a:t>tutorialPath</a:t>
            </a:r>
            <a:r>
              <a:rPr lang="en-US" dirty="0"/>
              <a:t>’ to wherever the tutorial folder is on your machine.</a:t>
            </a:r>
          </a:p>
          <a:p>
            <a:endParaRPr lang="en-US" dirty="0"/>
          </a:p>
          <a:p>
            <a:r>
              <a:rPr lang="en-US" dirty="0"/>
              <a:t>Change the path in the line ‘</a:t>
            </a:r>
            <a:r>
              <a:rPr lang="en-US" dirty="0" err="1"/>
              <a:t>addpath</a:t>
            </a:r>
            <a:r>
              <a:rPr lang="en-US" dirty="0"/>
              <a:t>(</a:t>
            </a:r>
            <a:r>
              <a:rPr lang="en-US" dirty="0" err="1"/>
              <a:t>genpath</a:t>
            </a:r>
            <a:r>
              <a:rPr lang="en-US" dirty="0"/>
              <a:t>(path)) to wherever </a:t>
            </a:r>
            <a:r>
              <a:rPr lang="en-US" dirty="0" err="1"/>
              <a:t>meshmonk</a:t>
            </a:r>
            <a:r>
              <a:rPr lang="en-US" dirty="0"/>
              <a:t>/</a:t>
            </a:r>
            <a:r>
              <a:rPr lang="en-US" dirty="0" err="1"/>
              <a:t>matlab</a:t>
            </a:r>
            <a:r>
              <a:rPr lang="en-US" dirty="0"/>
              <a:t> is on your machine.  </a:t>
            </a:r>
          </a:p>
          <a:p>
            <a:endParaRPr lang="en-US" dirty="0"/>
          </a:p>
          <a:p>
            <a:r>
              <a:rPr lang="en-US" dirty="0"/>
              <a:t>Run the first cell: ‘run section’ in the ‘Editor’ tab</a:t>
            </a:r>
          </a:p>
        </p:txBody>
      </p:sp>
      <p:sp>
        <p:nvSpPr>
          <p:cNvPr id="3" name="Footer Placeholder 2">
            <a:extLst>
              <a:ext uri="{FF2B5EF4-FFF2-40B4-BE49-F238E27FC236}">
                <a16:creationId xmlns:a16="http://schemas.microsoft.com/office/drawing/2014/main" id="{D918CB1A-ABC9-3142-93CD-76F46A2BC0A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F63CCD8-F773-DE42-86A7-98E22041A57D}"/>
              </a:ext>
            </a:extLst>
          </p:cNvPr>
          <p:cNvSpPr>
            <a:spLocks noGrp="1"/>
          </p:cNvSpPr>
          <p:nvPr>
            <p:ph type="sldNum" sz="quarter" idx="12"/>
          </p:nvPr>
        </p:nvSpPr>
        <p:spPr/>
        <p:txBody>
          <a:bodyPr/>
          <a:lstStyle/>
          <a:p>
            <a:fld id="{0A297500-7527-634B-90F4-69D0994C32B4}" type="slidenum">
              <a:rPr lang="nl-NL" smtClean="0"/>
              <a:t>16</a:t>
            </a:fld>
            <a:endParaRPr lang="nl-NL"/>
          </a:p>
        </p:txBody>
      </p:sp>
      <p:sp>
        <p:nvSpPr>
          <p:cNvPr id="5" name="Title 4">
            <a:extLst>
              <a:ext uri="{FF2B5EF4-FFF2-40B4-BE49-F238E27FC236}">
                <a16:creationId xmlns:a16="http://schemas.microsoft.com/office/drawing/2014/main" id="{722DEBD4-F39D-4141-B975-6F72EC14A3A7}"/>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1729225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A4A807-4C2A-FD43-86DE-07C9024D35A2}"/>
              </a:ext>
            </a:extLst>
          </p:cNvPr>
          <p:cNvSpPr>
            <a:spLocks noGrp="1"/>
          </p:cNvSpPr>
          <p:nvPr>
            <p:ph idx="1"/>
          </p:nvPr>
        </p:nvSpPr>
        <p:spPr/>
        <p:txBody>
          <a:bodyPr>
            <a:normAutofit lnSpcReduction="10000"/>
          </a:bodyPr>
          <a:lstStyle/>
          <a:p>
            <a:pPr marL="0" indent="0">
              <a:buNone/>
            </a:pPr>
            <a:r>
              <a:rPr lang="en-US" dirty="0"/>
              <a:t>In this exercise we explore components of a mesh, how they are represented in a Shape3D class and visualizing them with a viewer</a:t>
            </a:r>
          </a:p>
          <a:p>
            <a:pPr marL="0" indent="0">
              <a:buNone/>
            </a:pPr>
            <a:endParaRPr lang="en-US" dirty="0"/>
          </a:p>
          <a:p>
            <a:r>
              <a:rPr lang="en-US" dirty="0"/>
              <a:t>Run the cell:</a:t>
            </a:r>
          </a:p>
          <a:p>
            <a:r>
              <a:rPr lang="en-US" dirty="0"/>
              <a:t> load an .</a:t>
            </a:r>
            <a:r>
              <a:rPr lang="en-US" dirty="0" err="1"/>
              <a:t>obj</a:t>
            </a:r>
            <a:r>
              <a:rPr lang="en-US" dirty="0"/>
              <a:t> </a:t>
            </a:r>
            <a:r>
              <a:rPr lang="en-US" dirty="0" err="1"/>
              <a:t>wavefront</a:t>
            </a:r>
            <a:r>
              <a:rPr lang="en-US" dirty="0"/>
              <a:t> as a Shape3D.</a:t>
            </a:r>
          </a:p>
          <a:p>
            <a:endParaRPr lang="en-US" dirty="0"/>
          </a:p>
          <a:p>
            <a:r>
              <a:rPr lang="en-US" dirty="0"/>
              <a:t>This creates a variable ‘</a:t>
            </a:r>
            <a:r>
              <a:rPr lang="en-US" dirty="0" err="1"/>
              <a:t>obj</a:t>
            </a:r>
            <a:r>
              <a:rPr lang="en-US" dirty="0"/>
              <a:t>’ that is an instance of the Shape3D class and represents the mesh. </a:t>
            </a:r>
          </a:p>
          <a:p>
            <a:r>
              <a:rPr lang="en-US" dirty="0"/>
              <a:t>Enter ‘</a:t>
            </a:r>
            <a:r>
              <a:rPr lang="en-US" dirty="0" err="1"/>
              <a:t>obj</a:t>
            </a:r>
            <a:r>
              <a:rPr lang="en-US" dirty="0"/>
              <a:t>’ in the MATLAB console and look at its attributes.</a:t>
            </a:r>
          </a:p>
          <a:p>
            <a:r>
              <a:rPr lang="en-US" dirty="0"/>
              <a:t>To look at specific attributes e.g. the vertices of the mesh, type </a:t>
            </a:r>
            <a:r>
              <a:rPr lang="en-US" dirty="0" err="1"/>
              <a:t>obj.Vertices</a:t>
            </a:r>
            <a:endParaRPr lang="en-US" dirty="0"/>
          </a:p>
          <a:p>
            <a:endParaRPr lang="en-US" dirty="0"/>
          </a:p>
          <a:p>
            <a:pPr marL="0" indent="0">
              <a:buNone/>
            </a:pPr>
            <a:endParaRPr lang="en-US" dirty="0"/>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58F33F3F-FD0B-9F48-9F76-7A5513D6E5D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50EB3F6-E28D-A743-BF3C-1A0B800F6D20}"/>
              </a:ext>
            </a:extLst>
          </p:cNvPr>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a:extLst>
              <a:ext uri="{FF2B5EF4-FFF2-40B4-BE49-F238E27FC236}">
                <a16:creationId xmlns:a16="http://schemas.microsoft.com/office/drawing/2014/main" id="{3732D609-D9A9-0242-B8F4-7602586A3E92}"/>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849115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D4ABA0-39A6-3D4A-AE26-FA0816F3C143}"/>
              </a:ext>
            </a:extLst>
          </p:cNvPr>
          <p:cNvSpPr>
            <a:spLocks noGrp="1"/>
          </p:cNvSpPr>
          <p:nvPr>
            <p:ph idx="1"/>
          </p:nvPr>
        </p:nvSpPr>
        <p:spPr/>
        <p:txBody>
          <a:bodyPr/>
          <a:lstStyle/>
          <a:p>
            <a:endParaRPr lang="en-US" dirty="0"/>
          </a:p>
          <a:p>
            <a:r>
              <a:rPr lang="en-US" dirty="0"/>
              <a:t>There are attributes of Shape3D that control how it will be shown in the viewer. The next three cells demonstrate different ways of viewing a mesh</a:t>
            </a:r>
          </a:p>
          <a:p>
            <a:endParaRPr lang="en-US" dirty="0"/>
          </a:p>
          <a:p>
            <a:r>
              <a:rPr lang="en-US" dirty="0"/>
              <a:t>Run the cells:</a:t>
            </a:r>
          </a:p>
          <a:p>
            <a:r>
              <a:rPr lang="en-US" dirty="0" err="1"/>
              <a:t>visualise</a:t>
            </a:r>
            <a:r>
              <a:rPr lang="en-US" dirty="0"/>
              <a:t> vertices using Viewer</a:t>
            </a:r>
          </a:p>
          <a:p>
            <a:r>
              <a:rPr lang="en-US" dirty="0" err="1"/>
              <a:t>visualise</a:t>
            </a:r>
            <a:r>
              <a:rPr lang="en-US" dirty="0"/>
              <a:t> the triangulated surface</a:t>
            </a:r>
          </a:p>
          <a:p>
            <a:r>
              <a:rPr lang="en-US" dirty="0" err="1"/>
              <a:t>visualise</a:t>
            </a:r>
            <a:r>
              <a:rPr lang="en-US" dirty="0"/>
              <a:t> the smooth surface</a:t>
            </a:r>
          </a:p>
          <a:p>
            <a:endParaRPr lang="en-US" dirty="0"/>
          </a:p>
        </p:txBody>
      </p:sp>
      <p:sp>
        <p:nvSpPr>
          <p:cNvPr id="3" name="Footer Placeholder 2">
            <a:extLst>
              <a:ext uri="{FF2B5EF4-FFF2-40B4-BE49-F238E27FC236}">
                <a16:creationId xmlns:a16="http://schemas.microsoft.com/office/drawing/2014/main" id="{32A3A948-F623-5D4B-8459-A919ED005C5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5476FC6-A7EC-B84E-8DA0-890D78704C38}"/>
              </a:ext>
            </a:extLst>
          </p:cNvPr>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a:extLst>
              <a:ext uri="{FF2B5EF4-FFF2-40B4-BE49-F238E27FC236}">
                <a16:creationId xmlns:a16="http://schemas.microsoft.com/office/drawing/2014/main" id="{717650C4-921C-DF48-941D-E06F890B9A98}"/>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2295481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A4A807-4C2A-FD43-86DE-07C9024D35A2}"/>
              </a:ext>
            </a:extLst>
          </p:cNvPr>
          <p:cNvSpPr>
            <a:spLocks noGrp="1"/>
          </p:cNvSpPr>
          <p:nvPr>
            <p:ph idx="1"/>
          </p:nvPr>
        </p:nvSpPr>
        <p:spPr/>
        <p:txBody>
          <a:bodyPr/>
          <a:lstStyle/>
          <a:p>
            <a:pPr marL="0" indent="0">
              <a:buNone/>
            </a:pPr>
            <a:endParaRPr lang="en-US" dirty="0"/>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58F33F3F-FD0B-9F48-9F76-7A5513D6E5D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50EB3F6-E28D-A743-BF3C-1A0B800F6D20}"/>
              </a:ext>
            </a:extLst>
          </p:cNvPr>
          <p:cNvSpPr>
            <a:spLocks noGrp="1"/>
          </p:cNvSpPr>
          <p:nvPr>
            <p:ph type="sldNum" sz="quarter" idx="12"/>
          </p:nvPr>
        </p:nvSpPr>
        <p:spPr/>
        <p:txBody>
          <a:bodyPr/>
          <a:lstStyle/>
          <a:p>
            <a:fld id="{0A297500-7527-634B-90F4-69D0994C32B4}" type="slidenum">
              <a:rPr lang="nl-NL" smtClean="0"/>
              <a:t>19</a:t>
            </a:fld>
            <a:endParaRPr lang="nl-NL"/>
          </a:p>
        </p:txBody>
      </p:sp>
      <p:sp>
        <p:nvSpPr>
          <p:cNvPr id="5" name="Title 4">
            <a:extLst>
              <a:ext uri="{FF2B5EF4-FFF2-40B4-BE49-F238E27FC236}">
                <a16:creationId xmlns:a16="http://schemas.microsoft.com/office/drawing/2014/main" id="{3732D609-D9A9-0242-B8F4-7602586A3E92}"/>
              </a:ext>
            </a:extLst>
          </p:cNvPr>
          <p:cNvSpPr>
            <a:spLocks noGrp="1"/>
          </p:cNvSpPr>
          <p:nvPr>
            <p:ph type="title"/>
          </p:nvPr>
        </p:nvSpPr>
        <p:spPr/>
        <p:txBody>
          <a:bodyPr/>
          <a:lstStyle/>
          <a:p>
            <a:r>
              <a:rPr lang="en-US" dirty="0"/>
              <a:t>Exercise 1: Visualize components of a mesh</a:t>
            </a:r>
          </a:p>
        </p:txBody>
      </p:sp>
      <p:pic>
        <p:nvPicPr>
          <p:cNvPr id="7" name="Picture 6">
            <a:extLst>
              <a:ext uri="{FF2B5EF4-FFF2-40B4-BE49-F238E27FC236}">
                <a16:creationId xmlns:a16="http://schemas.microsoft.com/office/drawing/2014/main" id="{7AA9C5EE-6507-9C49-938F-8426B125A460}"/>
              </a:ext>
            </a:extLst>
          </p:cNvPr>
          <p:cNvPicPr>
            <a:picLocks noChangeAspect="1"/>
          </p:cNvPicPr>
          <p:nvPr/>
        </p:nvPicPr>
        <p:blipFill>
          <a:blip r:embed="rId2"/>
          <a:stretch>
            <a:fillRect/>
          </a:stretch>
        </p:blipFill>
        <p:spPr>
          <a:xfrm>
            <a:off x="0" y="2147943"/>
            <a:ext cx="4165837" cy="2678038"/>
          </a:xfrm>
          <a:prstGeom prst="rect">
            <a:avLst/>
          </a:prstGeom>
        </p:spPr>
      </p:pic>
      <p:pic>
        <p:nvPicPr>
          <p:cNvPr id="9" name="Picture 8">
            <a:extLst>
              <a:ext uri="{FF2B5EF4-FFF2-40B4-BE49-F238E27FC236}">
                <a16:creationId xmlns:a16="http://schemas.microsoft.com/office/drawing/2014/main" id="{4B281F04-C44C-A74D-AE42-4150C9CC8701}"/>
              </a:ext>
            </a:extLst>
          </p:cNvPr>
          <p:cNvPicPr>
            <a:picLocks noChangeAspect="1"/>
          </p:cNvPicPr>
          <p:nvPr/>
        </p:nvPicPr>
        <p:blipFill>
          <a:blip r:embed="rId3"/>
          <a:stretch>
            <a:fillRect/>
          </a:stretch>
        </p:blipFill>
        <p:spPr>
          <a:xfrm>
            <a:off x="3133746" y="2147943"/>
            <a:ext cx="4165837" cy="2678038"/>
          </a:xfrm>
          <a:prstGeom prst="rect">
            <a:avLst/>
          </a:prstGeom>
        </p:spPr>
      </p:pic>
      <p:pic>
        <p:nvPicPr>
          <p:cNvPr id="11" name="Picture 10">
            <a:extLst>
              <a:ext uri="{FF2B5EF4-FFF2-40B4-BE49-F238E27FC236}">
                <a16:creationId xmlns:a16="http://schemas.microsoft.com/office/drawing/2014/main" id="{46ABE119-7B88-B240-8E5A-E36269475B53}"/>
              </a:ext>
            </a:extLst>
          </p:cNvPr>
          <p:cNvPicPr>
            <a:picLocks noChangeAspect="1"/>
          </p:cNvPicPr>
          <p:nvPr/>
        </p:nvPicPr>
        <p:blipFill>
          <a:blip r:embed="rId4"/>
          <a:stretch>
            <a:fillRect/>
          </a:stretch>
        </p:blipFill>
        <p:spPr>
          <a:xfrm>
            <a:off x="6956277" y="2147944"/>
            <a:ext cx="4165838" cy="2678038"/>
          </a:xfrm>
          <a:prstGeom prst="rect">
            <a:avLst/>
          </a:prstGeom>
        </p:spPr>
      </p:pic>
      <p:sp>
        <p:nvSpPr>
          <p:cNvPr id="6" name="TextBox 5">
            <a:extLst>
              <a:ext uri="{FF2B5EF4-FFF2-40B4-BE49-F238E27FC236}">
                <a16:creationId xmlns:a16="http://schemas.microsoft.com/office/drawing/2014/main" id="{AF986ED9-1229-D645-B8F4-101C67D2F5EA}"/>
              </a:ext>
            </a:extLst>
          </p:cNvPr>
          <p:cNvSpPr txBox="1"/>
          <p:nvPr/>
        </p:nvSpPr>
        <p:spPr>
          <a:xfrm>
            <a:off x="701749" y="1656000"/>
            <a:ext cx="2908358" cy="369332"/>
          </a:xfrm>
          <a:prstGeom prst="rect">
            <a:avLst/>
          </a:prstGeom>
          <a:noFill/>
        </p:spPr>
        <p:txBody>
          <a:bodyPr wrap="square" rtlCol="0">
            <a:spAutoFit/>
          </a:bodyPr>
          <a:lstStyle/>
          <a:p>
            <a:r>
              <a:rPr lang="en-US" dirty="0" err="1"/>
              <a:t>obj.ViewMode</a:t>
            </a:r>
            <a:r>
              <a:rPr lang="en-US" dirty="0"/>
              <a:t>=‘points’</a:t>
            </a:r>
          </a:p>
        </p:txBody>
      </p:sp>
      <p:sp>
        <p:nvSpPr>
          <p:cNvPr id="10" name="TextBox 9">
            <a:extLst>
              <a:ext uri="{FF2B5EF4-FFF2-40B4-BE49-F238E27FC236}">
                <a16:creationId xmlns:a16="http://schemas.microsoft.com/office/drawing/2014/main" id="{E2D74B0E-ABDF-AF4B-9658-43253C498A42}"/>
              </a:ext>
            </a:extLst>
          </p:cNvPr>
          <p:cNvSpPr txBox="1"/>
          <p:nvPr/>
        </p:nvSpPr>
        <p:spPr>
          <a:xfrm>
            <a:off x="7967718" y="1690532"/>
            <a:ext cx="2908358" cy="369332"/>
          </a:xfrm>
          <a:prstGeom prst="rect">
            <a:avLst/>
          </a:prstGeom>
          <a:noFill/>
        </p:spPr>
        <p:txBody>
          <a:bodyPr wrap="square" rtlCol="0">
            <a:spAutoFit/>
          </a:bodyPr>
          <a:lstStyle/>
          <a:p>
            <a:r>
              <a:rPr lang="en-US" dirty="0" err="1"/>
              <a:t>obj.ViewMode</a:t>
            </a:r>
            <a:r>
              <a:rPr lang="en-US" dirty="0"/>
              <a:t>=‘solid’</a:t>
            </a:r>
          </a:p>
        </p:txBody>
      </p:sp>
      <p:sp>
        <p:nvSpPr>
          <p:cNvPr id="12" name="TextBox 11">
            <a:extLst>
              <a:ext uri="{FF2B5EF4-FFF2-40B4-BE49-F238E27FC236}">
                <a16:creationId xmlns:a16="http://schemas.microsoft.com/office/drawing/2014/main" id="{556BFAD0-8887-0042-BDDA-D015D1C683E4}"/>
              </a:ext>
            </a:extLst>
          </p:cNvPr>
          <p:cNvSpPr txBox="1"/>
          <p:nvPr/>
        </p:nvSpPr>
        <p:spPr>
          <a:xfrm>
            <a:off x="4134901" y="1677436"/>
            <a:ext cx="2908358" cy="369332"/>
          </a:xfrm>
          <a:prstGeom prst="rect">
            <a:avLst/>
          </a:prstGeom>
          <a:noFill/>
        </p:spPr>
        <p:txBody>
          <a:bodyPr wrap="square" rtlCol="0">
            <a:spAutoFit/>
          </a:bodyPr>
          <a:lstStyle/>
          <a:p>
            <a:r>
              <a:rPr lang="en-US" dirty="0" err="1"/>
              <a:t>obj.ViewMode</a:t>
            </a:r>
            <a:r>
              <a:rPr lang="en-US" dirty="0"/>
              <a:t>=‘wireframe’</a:t>
            </a:r>
          </a:p>
        </p:txBody>
      </p:sp>
    </p:spTree>
    <p:extLst>
      <p:ext uri="{BB962C8B-B14F-4D97-AF65-F5344CB8AC3E}">
        <p14:creationId xmlns:p14="http://schemas.microsoft.com/office/powerpoint/2010/main" val="1148178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dirty="0" err="1"/>
              <a:t>One</a:t>
            </a:r>
            <a:r>
              <a:rPr lang="nl-NL" dirty="0"/>
              <a:t>: </a:t>
            </a:r>
            <a:r>
              <a:rPr lang="nl-NL" dirty="0" err="1"/>
              <a:t>What</a:t>
            </a:r>
            <a:r>
              <a:rPr lang="nl-NL" dirty="0"/>
              <a:t> is non-</a:t>
            </a:r>
            <a:r>
              <a:rPr lang="nl-NL" dirty="0" err="1"/>
              <a:t>rigid</a:t>
            </a:r>
            <a:r>
              <a:rPr lang="nl-NL" dirty="0"/>
              <a:t> </a:t>
            </a:r>
            <a:r>
              <a:rPr lang="nl-NL" dirty="0" err="1"/>
              <a:t>mapping</a:t>
            </a:r>
            <a:r>
              <a:rPr lang="nl-NL" dirty="0"/>
              <a:t> </a:t>
            </a:r>
            <a:r>
              <a:rPr lang="nl-NL" dirty="0" err="1"/>
              <a:t>and</a:t>
            </a:r>
            <a:r>
              <a:rPr lang="nl-NL" dirty="0"/>
              <a:t> </a:t>
            </a:r>
            <a:r>
              <a:rPr lang="nl-NL" dirty="0" err="1"/>
              <a:t>what</a:t>
            </a:r>
            <a:r>
              <a:rPr lang="nl-NL" dirty="0"/>
              <a:t> is </a:t>
            </a:r>
            <a:r>
              <a:rPr lang="nl-NL" dirty="0" err="1"/>
              <a:t>it</a:t>
            </a:r>
            <a:r>
              <a:rPr lang="nl-NL" dirty="0"/>
              <a:t> </a:t>
            </a:r>
            <a:r>
              <a:rPr lang="nl-NL" dirty="0" err="1"/>
              <a:t>for</a:t>
            </a:r>
            <a:r>
              <a:rPr lang="nl-NL" dirty="0"/>
              <a:t>?</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4016388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F5BF85-C4CD-2B42-81B4-C37C8BC29437}"/>
              </a:ext>
            </a:extLst>
          </p:cNvPr>
          <p:cNvSpPr>
            <a:spLocks noGrp="1"/>
          </p:cNvSpPr>
          <p:nvPr>
            <p:ph idx="1"/>
          </p:nvPr>
        </p:nvSpPr>
        <p:spPr/>
        <p:txBody>
          <a:bodyPr/>
          <a:lstStyle/>
          <a:p>
            <a:r>
              <a:rPr lang="en-US" dirty="0" err="1"/>
              <a:t>Meshmonk</a:t>
            </a:r>
            <a:r>
              <a:rPr lang="en-US" dirty="0"/>
              <a:t> makes use of point co-ordinates and ‘surface </a:t>
            </a:r>
            <a:r>
              <a:rPr lang="en-US" dirty="0" err="1"/>
              <a:t>normals</a:t>
            </a:r>
            <a:r>
              <a:rPr lang="en-US" dirty="0"/>
              <a:t>’ to execute the mapping. These are the directions perpendicular to the triangulated surface at each point and convey information about the local orientation of the surface.</a:t>
            </a:r>
          </a:p>
          <a:p>
            <a:endParaRPr lang="en-US" dirty="0"/>
          </a:p>
          <a:p>
            <a:r>
              <a:rPr lang="en-US" dirty="0"/>
              <a:t>Run the cell ‘</a:t>
            </a:r>
            <a:r>
              <a:rPr lang="en-US" dirty="0" err="1"/>
              <a:t>Visualise</a:t>
            </a:r>
            <a:r>
              <a:rPr lang="en-US" dirty="0"/>
              <a:t> the surface </a:t>
            </a:r>
            <a:r>
              <a:rPr lang="en-US" dirty="0" err="1"/>
              <a:t>normals</a:t>
            </a:r>
            <a:r>
              <a:rPr lang="en-US" dirty="0"/>
              <a:t>’</a:t>
            </a:r>
          </a:p>
        </p:txBody>
      </p:sp>
      <p:sp>
        <p:nvSpPr>
          <p:cNvPr id="3" name="Footer Placeholder 2">
            <a:extLst>
              <a:ext uri="{FF2B5EF4-FFF2-40B4-BE49-F238E27FC236}">
                <a16:creationId xmlns:a16="http://schemas.microsoft.com/office/drawing/2014/main" id="{4A0515AE-DACE-7C4F-9DBA-8F746B9702B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9095910-295C-E940-8E7A-3D3F5A362DAC}"/>
              </a:ext>
            </a:extLst>
          </p:cNvPr>
          <p:cNvSpPr>
            <a:spLocks noGrp="1"/>
          </p:cNvSpPr>
          <p:nvPr>
            <p:ph type="sldNum" sz="quarter" idx="12"/>
          </p:nvPr>
        </p:nvSpPr>
        <p:spPr/>
        <p:txBody>
          <a:bodyPr/>
          <a:lstStyle/>
          <a:p>
            <a:fld id="{0A297500-7527-634B-90F4-69D0994C32B4}" type="slidenum">
              <a:rPr lang="nl-NL" smtClean="0"/>
              <a:t>20</a:t>
            </a:fld>
            <a:endParaRPr lang="nl-NL"/>
          </a:p>
        </p:txBody>
      </p:sp>
      <p:sp>
        <p:nvSpPr>
          <p:cNvPr id="5" name="Title 4">
            <a:extLst>
              <a:ext uri="{FF2B5EF4-FFF2-40B4-BE49-F238E27FC236}">
                <a16:creationId xmlns:a16="http://schemas.microsoft.com/office/drawing/2014/main" id="{6B9CF3A1-7A5E-B948-8D1B-E99E04F3DC62}"/>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2472501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0515AE-DACE-7C4F-9DBA-8F746B9702B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9095910-295C-E940-8E7A-3D3F5A362DAC}"/>
              </a:ext>
            </a:extLst>
          </p:cNvPr>
          <p:cNvSpPr>
            <a:spLocks noGrp="1"/>
          </p:cNvSpPr>
          <p:nvPr>
            <p:ph type="sldNum" sz="quarter" idx="12"/>
          </p:nvPr>
        </p:nvSpPr>
        <p:spPr/>
        <p:txBody>
          <a:bodyPr/>
          <a:lstStyle/>
          <a:p>
            <a:fld id="{0A297500-7527-634B-90F4-69D0994C32B4}" type="slidenum">
              <a:rPr lang="nl-NL" smtClean="0"/>
              <a:t>21</a:t>
            </a:fld>
            <a:endParaRPr lang="nl-NL"/>
          </a:p>
        </p:txBody>
      </p:sp>
      <p:sp>
        <p:nvSpPr>
          <p:cNvPr id="5" name="Title 4">
            <a:extLst>
              <a:ext uri="{FF2B5EF4-FFF2-40B4-BE49-F238E27FC236}">
                <a16:creationId xmlns:a16="http://schemas.microsoft.com/office/drawing/2014/main" id="{6B9CF3A1-7A5E-B948-8D1B-E99E04F3DC62}"/>
              </a:ext>
            </a:extLst>
          </p:cNvPr>
          <p:cNvSpPr>
            <a:spLocks noGrp="1"/>
          </p:cNvSpPr>
          <p:nvPr>
            <p:ph type="title"/>
          </p:nvPr>
        </p:nvSpPr>
        <p:spPr/>
        <p:txBody>
          <a:bodyPr/>
          <a:lstStyle/>
          <a:p>
            <a:r>
              <a:rPr lang="en-US" dirty="0"/>
              <a:t>Exercise 1: Visualize components of a mesh</a:t>
            </a:r>
          </a:p>
        </p:txBody>
      </p:sp>
      <p:pic>
        <p:nvPicPr>
          <p:cNvPr id="7" name="Picture 6">
            <a:extLst>
              <a:ext uri="{FF2B5EF4-FFF2-40B4-BE49-F238E27FC236}">
                <a16:creationId xmlns:a16="http://schemas.microsoft.com/office/drawing/2014/main" id="{6D01CADE-F3F6-E343-8C02-50FE3952B260}"/>
              </a:ext>
            </a:extLst>
          </p:cNvPr>
          <p:cNvPicPr>
            <a:picLocks noChangeAspect="1"/>
          </p:cNvPicPr>
          <p:nvPr/>
        </p:nvPicPr>
        <p:blipFill>
          <a:blip r:embed="rId2"/>
          <a:stretch>
            <a:fillRect/>
          </a:stretch>
        </p:blipFill>
        <p:spPr>
          <a:xfrm>
            <a:off x="2862841" y="1188120"/>
            <a:ext cx="7323746" cy="5198689"/>
          </a:xfrm>
          <a:prstGeom prst="rect">
            <a:avLst/>
          </a:prstGeom>
        </p:spPr>
      </p:pic>
    </p:spTree>
    <p:extLst>
      <p:ext uri="{BB962C8B-B14F-4D97-AF65-F5344CB8AC3E}">
        <p14:creationId xmlns:p14="http://schemas.microsoft.com/office/powerpoint/2010/main" val="276176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B13D3-6E05-EF44-B7A0-C6A651463E28}"/>
              </a:ext>
            </a:extLst>
          </p:cNvPr>
          <p:cNvSpPr>
            <a:spLocks noGrp="1"/>
          </p:cNvSpPr>
          <p:nvPr>
            <p:ph idx="1"/>
          </p:nvPr>
        </p:nvSpPr>
        <p:spPr/>
        <p:txBody>
          <a:bodyPr/>
          <a:lstStyle/>
          <a:p>
            <a:r>
              <a:rPr lang="en-US" dirty="0"/>
              <a:t>Non-rigid mapping is accomplished iteratively. We will now explore what occurs in a single iteration. We will address how this changes in multiple iterations in the next exercise. </a:t>
            </a:r>
          </a:p>
          <a:p>
            <a:r>
              <a:rPr lang="en-US" dirty="0"/>
              <a:t>To illustrate this we use some of the core </a:t>
            </a:r>
            <a:r>
              <a:rPr lang="en-US" dirty="0" err="1"/>
              <a:t>meshmonk</a:t>
            </a:r>
            <a:r>
              <a:rPr lang="en-US" dirty="0"/>
              <a:t> functions ‘</a:t>
            </a:r>
            <a:r>
              <a:rPr lang="en-US" dirty="0" err="1"/>
              <a:t>compute_correspondences</a:t>
            </a:r>
            <a:r>
              <a:rPr lang="en-US" dirty="0"/>
              <a:t>’ and ‘</a:t>
            </a:r>
            <a:r>
              <a:rPr lang="en-US" dirty="0" err="1"/>
              <a:t>compute_nonrigid_transformation</a:t>
            </a:r>
            <a:r>
              <a:rPr lang="en-US" dirty="0"/>
              <a:t>’. In practice you will not need to use these directly. </a:t>
            </a:r>
          </a:p>
          <a:p>
            <a:endParaRPr lang="en-US" dirty="0"/>
          </a:p>
        </p:txBody>
      </p:sp>
      <p:sp>
        <p:nvSpPr>
          <p:cNvPr id="3" name="Footer Placeholder 2">
            <a:extLst>
              <a:ext uri="{FF2B5EF4-FFF2-40B4-BE49-F238E27FC236}">
                <a16:creationId xmlns:a16="http://schemas.microsoft.com/office/drawing/2014/main" id="{53EE3063-227C-364A-95CD-388395AC72E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6A731D7-B71F-2A45-9795-1ADE195A722D}"/>
              </a:ext>
            </a:extLst>
          </p:cNvPr>
          <p:cNvSpPr>
            <a:spLocks noGrp="1"/>
          </p:cNvSpPr>
          <p:nvPr>
            <p:ph type="sldNum" sz="quarter" idx="12"/>
          </p:nvPr>
        </p:nvSpPr>
        <p:spPr/>
        <p:txBody>
          <a:bodyPr/>
          <a:lstStyle/>
          <a:p>
            <a:fld id="{0A297500-7527-634B-90F4-69D0994C32B4}" type="slidenum">
              <a:rPr lang="nl-NL" smtClean="0"/>
              <a:t>22</a:t>
            </a:fld>
            <a:endParaRPr lang="nl-NL"/>
          </a:p>
        </p:txBody>
      </p:sp>
      <p:sp>
        <p:nvSpPr>
          <p:cNvPr id="5" name="Title 4">
            <a:extLst>
              <a:ext uri="{FF2B5EF4-FFF2-40B4-BE49-F238E27FC236}">
                <a16:creationId xmlns:a16="http://schemas.microsoft.com/office/drawing/2014/main" id="{FDD07426-A2B6-7349-8CC0-6E99E6F49B1B}"/>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271142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0E8D1-6646-0546-B744-D846B71446A7}"/>
              </a:ext>
            </a:extLst>
          </p:cNvPr>
          <p:cNvSpPr>
            <a:spLocks noGrp="1"/>
          </p:cNvSpPr>
          <p:nvPr>
            <p:ph idx="1"/>
          </p:nvPr>
        </p:nvSpPr>
        <p:spPr/>
        <p:txBody>
          <a:bodyPr>
            <a:normAutofit lnSpcReduction="10000"/>
          </a:bodyPr>
          <a:lstStyle/>
          <a:p>
            <a:r>
              <a:rPr lang="en-US" dirty="0"/>
              <a:t>First we need an estimate how the points on the Floating image need to be deformed so as to be in the shape of the target.</a:t>
            </a:r>
          </a:p>
          <a:p>
            <a:endParaRPr lang="en-US" dirty="0"/>
          </a:p>
          <a:p>
            <a:r>
              <a:rPr lang="en-US" dirty="0"/>
              <a:t>Estimate corresponding points as the mean of the n ‘closest’ points.</a:t>
            </a:r>
          </a:p>
          <a:p>
            <a:r>
              <a:rPr lang="en-US" dirty="0"/>
              <a:t>Closeness is defined in terms of spatial proximity and similarity of surface normal.</a:t>
            </a:r>
          </a:p>
          <a:p>
            <a:endParaRPr lang="en-US" dirty="0"/>
          </a:p>
          <a:p>
            <a:r>
              <a:rPr lang="en-US" dirty="0"/>
              <a:t>Run the cells:</a:t>
            </a:r>
          </a:p>
          <a:p>
            <a:r>
              <a:rPr lang="en-US" dirty="0"/>
              <a:t>load Floating and Target Meshes</a:t>
            </a:r>
          </a:p>
          <a:p>
            <a:r>
              <a:rPr lang="en-US" dirty="0"/>
              <a:t>Step 1 - compute correspondences</a:t>
            </a:r>
          </a:p>
          <a:p>
            <a:endParaRPr lang="en-US" dirty="0"/>
          </a:p>
        </p:txBody>
      </p:sp>
      <p:sp>
        <p:nvSpPr>
          <p:cNvPr id="3" name="Footer Placeholder 2">
            <a:extLst>
              <a:ext uri="{FF2B5EF4-FFF2-40B4-BE49-F238E27FC236}">
                <a16:creationId xmlns:a16="http://schemas.microsoft.com/office/drawing/2014/main" id="{7A52C831-7C2E-B341-9526-B3447EC8E93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0B80AB6-5B42-C345-A4F0-CB1ABF301096}"/>
              </a:ext>
            </a:extLst>
          </p:cNvPr>
          <p:cNvSpPr>
            <a:spLocks noGrp="1"/>
          </p:cNvSpPr>
          <p:nvPr>
            <p:ph type="sldNum" sz="quarter" idx="12"/>
          </p:nvPr>
        </p:nvSpPr>
        <p:spPr/>
        <p:txBody>
          <a:bodyPr/>
          <a:lstStyle/>
          <a:p>
            <a:fld id="{0A297500-7527-634B-90F4-69D0994C32B4}" type="slidenum">
              <a:rPr lang="nl-NL" smtClean="0"/>
              <a:t>23</a:t>
            </a:fld>
            <a:endParaRPr lang="nl-NL"/>
          </a:p>
        </p:txBody>
      </p:sp>
      <p:sp>
        <p:nvSpPr>
          <p:cNvPr id="5" name="Title 4">
            <a:extLst>
              <a:ext uri="{FF2B5EF4-FFF2-40B4-BE49-F238E27FC236}">
                <a16:creationId xmlns:a16="http://schemas.microsoft.com/office/drawing/2014/main" id="{4AF4CC1F-9C16-2F48-B7A1-EBBCA19E7A1A}"/>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3237716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694D1-A6BA-9245-A399-F68C3D554266}"/>
              </a:ext>
            </a:extLst>
          </p:cNvPr>
          <p:cNvSpPr>
            <a:spLocks noGrp="1"/>
          </p:cNvSpPr>
          <p:nvPr>
            <p:ph idx="1"/>
          </p:nvPr>
        </p:nvSpPr>
        <p:spPr>
          <a:xfrm>
            <a:off x="576000" y="1656000"/>
            <a:ext cx="2816680" cy="4464000"/>
          </a:xfrm>
        </p:spPr>
        <p:txBody>
          <a:bodyPr>
            <a:normAutofit lnSpcReduction="10000"/>
          </a:bodyPr>
          <a:lstStyle/>
          <a:p>
            <a:r>
              <a:rPr lang="en-US" dirty="0"/>
              <a:t>It is a bit difficult to see, but in the window is plotted vectors (in red) from each point on the Floating face (blue wireframe) to its estimated corresponding points on the Target</a:t>
            </a:r>
          </a:p>
        </p:txBody>
      </p:sp>
      <p:sp>
        <p:nvSpPr>
          <p:cNvPr id="3" name="Footer Placeholder 2">
            <a:extLst>
              <a:ext uri="{FF2B5EF4-FFF2-40B4-BE49-F238E27FC236}">
                <a16:creationId xmlns:a16="http://schemas.microsoft.com/office/drawing/2014/main" id="{12D3EF3C-E21B-5A4C-9B2D-518671EFCCE7}"/>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23D90B8-6FD1-DC4B-A44E-2B6BC4390156}"/>
              </a:ext>
            </a:extLst>
          </p:cNvPr>
          <p:cNvSpPr>
            <a:spLocks noGrp="1"/>
          </p:cNvSpPr>
          <p:nvPr>
            <p:ph type="sldNum" sz="quarter" idx="12"/>
          </p:nvPr>
        </p:nvSpPr>
        <p:spPr/>
        <p:txBody>
          <a:bodyPr/>
          <a:lstStyle/>
          <a:p>
            <a:fld id="{0A297500-7527-634B-90F4-69D0994C32B4}" type="slidenum">
              <a:rPr lang="nl-NL" smtClean="0"/>
              <a:t>24</a:t>
            </a:fld>
            <a:endParaRPr lang="nl-NL"/>
          </a:p>
        </p:txBody>
      </p:sp>
      <p:sp>
        <p:nvSpPr>
          <p:cNvPr id="5" name="Title 4">
            <a:extLst>
              <a:ext uri="{FF2B5EF4-FFF2-40B4-BE49-F238E27FC236}">
                <a16:creationId xmlns:a16="http://schemas.microsoft.com/office/drawing/2014/main" id="{03150555-64A8-9041-9211-54780527295D}"/>
              </a:ext>
            </a:extLst>
          </p:cNvPr>
          <p:cNvSpPr>
            <a:spLocks noGrp="1"/>
          </p:cNvSpPr>
          <p:nvPr>
            <p:ph type="title"/>
          </p:nvPr>
        </p:nvSpPr>
        <p:spPr/>
        <p:txBody>
          <a:bodyPr/>
          <a:lstStyle/>
          <a:p>
            <a:r>
              <a:rPr lang="en-US" dirty="0"/>
              <a:t>Exercise 2: A single iteration of non-rigid ICP</a:t>
            </a:r>
          </a:p>
        </p:txBody>
      </p:sp>
      <p:pic>
        <p:nvPicPr>
          <p:cNvPr id="7" name="Picture 6">
            <a:extLst>
              <a:ext uri="{FF2B5EF4-FFF2-40B4-BE49-F238E27FC236}">
                <a16:creationId xmlns:a16="http://schemas.microsoft.com/office/drawing/2014/main" id="{173FCC02-DD53-B14F-932D-98647E78F2DE}"/>
              </a:ext>
            </a:extLst>
          </p:cNvPr>
          <p:cNvPicPr>
            <a:picLocks noChangeAspect="1"/>
          </p:cNvPicPr>
          <p:nvPr/>
        </p:nvPicPr>
        <p:blipFill>
          <a:blip r:embed="rId2"/>
          <a:stretch>
            <a:fillRect/>
          </a:stretch>
        </p:blipFill>
        <p:spPr>
          <a:xfrm>
            <a:off x="3707383" y="1492720"/>
            <a:ext cx="8239230" cy="4717280"/>
          </a:xfrm>
          <a:prstGeom prst="rect">
            <a:avLst/>
          </a:prstGeom>
        </p:spPr>
      </p:pic>
    </p:spTree>
    <p:extLst>
      <p:ext uri="{BB962C8B-B14F-4D97-AF65-F5344CB8AC3E}">
        <p14:creationId xmlns:p14="http://schemas.microsoft.com/office/powerpoint/2010/main" val="3587415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D647A6-9E02-EF43-8EF9-49CAD2D136B7}"/>
              </a:ext>
            </a:extLst>
          </p:cNvPr>
          <p:cNvSpPr>
            <a:spLocks noGrp="1"/>
          </p:cNvSpPr>
          <p:nvPr>
            <p:ph idx="1"/>
          </p:nvPr>
        </p:nvSpPr>
        <p:spPr/>
        <p:txBody>
          <a:bodyPr/>
          <a:lstStyle/>
          <a:p>
            <a:r>
              <a:rPr lang="en-US" dirty="0"/>
              <a:t>This provides an initial (but not particularly good) estimate of how the floating face should be deformed. To illustrate that it is not very good we will apply this deformation directly onto the Floating face and see what happens. </a:t>
            </a:r>
          </a:p>
          <a:p>
            <a:r>
              <a:rPr lang="en-US" dirty="0"/>
              <a:t>Run the cell:</a:t>
            </a:r>
          </a:p>
          <a:p>
            <a:r>
              <a:rPr lang="en-US" dirty="0"/>
              <a:t>See what happens if you apply the initial estimate directly</a:t>
            </a:r>
          </a:p>
          <a:p>
            <a:endParaRPr lang="en-US" dirty="0"/>
          </a:p>
        </p:txBody>
      </p:sp>
      <p:sp>
        <p:nvSpPr>
          <p:cNvPr id="3" name="Footer Placeholder 2">
            <a:extLst>
              <a:ext uri="{FF2B5EF4-FFF2-40B4-BE49-F238E27FC236}">
                <a16:creationId xmlns:a16="http://schemas.microsoft.com/office/drawing/2014/main" id="{1C2D869F-1CBD-1145-A309-78426A1B2153}"/>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6B497D-2C35-784F-8D5D-3C82C1A08F6C}"/>
              </a:ext>
            </a:extLst>
          </p:cNvPr>
          <p:cNvSpPr>
            <a:spLocks noGrp="1"/>
          </p:cNvSpPr>
          <p:nvPr>
            <p:ph type="sldNum" sz="quarter" idx="12"/>
          </p:nvPr>
        </p:nvSpPr>
        <p:spPr/>
        <p:txBody>
          <a:bodyPr/>
          <a:lstStyle/>
          <a:p>
            <a:fld id="{0A297500-7527-634B-90F4-69D0994C32B4}" type="slidenum">
              <a:rPr lang="nl-NL" smtClean="0"/>
              <a:t>25</a:t>
            </a:fld>
            <a:endParaRPr lang="nl-NL"/>
          </a:p>
        </p:txBody>
      </p:sp>
      <p:sp>
        <p:nvSpPr>
          <p:cNvPr id="5" name="Title 4">
            <a:extLst>
              <a:ext uri="{FF2B5EF4-FFF2-40B4-BE49-F238E27FC236}">
                <a16:creationId xmlns:a16="http://schemas.microsoft.com/office/drawing/2014/main" id="{7DCCEDA1-C2AF-C04A-897B-3EAD0DCD519D}"/>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1972697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2D869F-1CBD-1145-A309-78426A1B2153}"/>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6B497D-2C35-784F-8D5D-3C82C1A08F6C}"/>
              </a:ext>
            </a:extLst>
          </p:cNvPr>
          <p:cNvSpPr>
            <a:spLocks noGrp="1"/>
          </p:cNvSpPr>
          <p:nvPr>
            <p:ph type="sldNum" sz="quarter" idx="12"/>
          </p:nvPr>
        </p:nvSpPr>
        <p:spPr/>
        <p:txBody>
          <a:bodyPr/>
          <a:lstStyle/>
          <a:p>
            <a:fld id="{0A297500-7527-634B-90F4-69D0994C32B4}" type="slidenum">
              <a:rPr lang="nl-NL" smtClean="0"/>
              <a:t>26</a:t>
            </a:fld>
            <a:endParaRPr lang="nl-NL"/>
          </a:p>
        </p:txBody>
      </p:sp>
      <p:sp>
        <p:nvSpPr>
          <p:cNvPr id="5" name="Title 4">
            <a:extLst>
              <a:ext uri="{FF2B5EF4-FFF2-40B4-BE49-F238E27FC236}">
                <a16:creationId xmlns:a16="http://schemas.microsoft.com/office/drawing/2014/main" id="{7DCCEDA1-C2AF-C04A-897B-3EAD0DCD519D}"/>
              </a:ext>
            </a:extLst>
          </p:cNvPr>
          <p:cNvSpPr>
            <a:spLocks noGrp="1"/>
          </p:cNvSpPr>
          <p:nvPr>
            <p:ph type="title"/>
          </p:nvPr>
        </p:nvSpPr>
        <p:spPr/>
        <p:txBody>
          <a:bodyPr/>
          <a:lstStyle/>
          <a:p>
            <a:r>
              <a:rPr lang="en-US" dirty="0"/>
              <a:t>Exercise 2: A single iteration of non-rigid ICP</a:t>
            </a:r>
          </a:p>
        </p:txBody>
      </p:sp>
      <p:pic>
        <p:nvPicPr>
          <p:cNvPr id="7" name="Picture 6">
            <a:extLst>
              <a:ext uri="{FF2B5EF4-FFF2-40B4-BE49-F238E27FC236}">
                <a16:creationId xmlns:a16="http://schemas.microsoft.com/office/drawing/2014/main" id="{7ABD304F-60EA-8648-B765-99625D05365E}"/>
              </a:ext>
            </a:extLst>
          </p:cNvPr>
          <p:cNvPicPr>
            <a:picLocks noChangeAspect="1"/>
          </p:cNvPicPr>
          <p:nvPr/>
        </p:nvPicPr>
        <p:blipFill>
          <a:blip r:embed="rId2"/>
          <a:stretch>
            <a:fillRect/>
          </a:stretch>
        </p:blipFill>
        <p:spPr>
          <a:xfrm>
            <a:off x="3702299" y="1359036"/>
            <a:ext cx="7599869" cy="4430995"/>
          </a:xfrm>
          <a:prstGeom prst="rect">
            <a:avLst/>
          </a:prstGeom>
        </p:spPr>
      </p:pic>
      <p:sp>
        <p:nvSpPr>
          <p:cNvPr id="8" name="TextBox 7">
            <a:extLst>
              <a:ext uri="{FF2B5EF4-FFF2-40B4-BE49-F238E27FC236}">
                <a16:creationId xmlns:a16="http://schemas.microsoft.com/office/drawing/2014/main" id="{EB207CDE-28A3-164A-83FF-6370CCCBCE8F}"/>
              </a:ext>
            </a:extLst>
          </p:cNvPr>
          <p:cNvSpPr txBox="1"/>
          <p:nvPr/>
        </p:nvSpPr>
        <p:spPr>
          <a:xfrm>
            <a:off x="576000" y="1700613"/>
            <a:ext cx="281668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Points of the Floating face that were initially regularly spaced are haphazardly displaced. Indicating the anatomical meaning is not likely to have been well preserved.</a:t>
            </a:r>
          </a:p>
        </p:txBody>
      </p:sp>
    </p:spTree>
    <p:extLst>
      <p:ext uri="{BB962C8B-B14F-4D97-AF65-F5344CB8AC3E}">
        <p14:creationId xmlns:p14="http://schemas.microsoft.com/office/powerpoint/2010/main" val="1550868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fontScale="92500" lnSpcReduction="10000"/>
          </a:bodyPr>
          <a:lstStyle/>
          <a:p>
            <a:r>
              <a:rPr lang="en-US" dirty="0"/>
              <a:t>So within each iteration of </a:t>
            </a:r>
            <a:r>
              <a:rPr lang="en-US" dirty="0" err="1"/>
              <a:t>MeshMonk</a:t>
            </a:r>
            <a:r>
              <a:rPr lang="en-US" dirty="0"/>
              <a:t> this initial deformation field is smoothed/regularized. This is accomplished by convolving the deformation field with a Gaussian ‘x’ number of times. </a:t>
            </a:r>
          </a:p>
          <a:p>
            <a:r>
              <a:rPr lang="en-US" dirty="0"/>
              <a:t>To complicate things a bit there are actually two types of smoothing applied. These are equivalent while we are only performing one iteration so we won’t talk about the difference yet.</a:t>
            </a:r>
          </a:p>
          <a:p>
            <a:r>
              <a:rPr lang="en-US" dirty="0"/>
              <a:t>This smoothing is implemented in the ‘</a:t>
            </a:r>
            <a:r>
              <a:rPr lang="en-US" dirty="0" err="1"/>
              <a:t>compute_nonrigid_transformation</a:t>
            </a:r>
            <a:r>
              <a:rPr lang="en-US" dirty="0"/>
              <a:t>’ function and is controlled primarily by two parameters which control how many times to convolve with the Gaussian (‘x’). These two parameters correspond to the two different kinds of smoothing. </a:t>
            </a:r>
          </a:p>
          <a:p>
            <a:r>
              <a:rPr lang="en-US" dirty="0" err="1"/>
              <a:t>numViscousIterations</a:t>
            </a:r>
            <a:r>
              <a:rPr lang="en-US" dirty="0"/>
              <a:t> </a:t>
            </a:r>
          </a:p>
          <a:p>
            <a:r>
              <a:rPr lang="en-US" dirty="0" err="1"/>
              <a:t>numElasticIterations</a:t>
            </a:r>
            <a:r>
              <a:rPr lang="en-US" dirty="0"/>
              <a:t> </a:t>
            </a:r>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27</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2</a:t>
            </a:r>
          </a:p>
        </p:txBody>
      </p:sp>
    </p:spTree>
    <p:extLst>
      <p:ext uri="{BB962C8B-B14F-4D97-AF65-F5344CB8AC3E}">
        <p14:creationId xmlns:p14="http://schemas.microsoft.com/office/powerpoint/2010/main" val="2560700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a:bodyPr>
          <a:lstStyle/>
          <a:p>
            <a:r>
              <a:rPr lang="en-US" dirty="0"/>
              <a:t>Play with the two regularization settings and run the cell: </a:t>
            </a:r>
          </a:p>
          <a:p>
            <a:r>
              <a:rPr lang="en-US" dirty="0"/>
              <a:t>Step 2 - Regularize deformation field. </a:t>
            </a:r>
          </a:p>
          <a:p>
            <a:pPr lvl="2"/>
            <a:r>
              <a:rPr lang="en-US" dirty="0"/>
              <a:t>E.g. try setting both parameters to 100, 5 and 0 and see how this affects how the deformation goes. </a:t>
            </a:r>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28</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439704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F46E746-0C9E-B34B-B72F-ABE3776EF3DB}"/>
              </a:ext>
            </a:extLst>
          </p:cNvPr>
          <p:cNvPicPr>
            <a:picLocks noChangeAspect="1"/>
          </p:cNvPicPr>
          <p:nvPr/>
        </p:nvPicPr>
        <p:blipFill>
          <a:blip r:embed="rId2"/>
          <a:stretch>
            <a:fillRect/>
          </a:stretch>
        </p:blipFill>
        <p:spPr>
          <a:xfrm>
            <a:off x="5360381" y="1778294"/>
            <a:ext cx="7455462" cy="3195198"/>
          </a:xfrm>
          <a:prstGeom prst="rect">
            <a:avLst/>
          </a:prstGeom>
        </p:spPr>
      </p:pic>
      <p:pic>
        <p:nvPicPr>
          <p:cNvPr id="11" name="Picture 10">
            <a:extLst>
              <a:ext uri="{FF2B5EF4-FFF2-40B4-BE49-F238E27FC236}">
                <a16:creationId xmlns:a16="http://schemas.microsoft.com/office/drawing/2014/main" id="{3BA12761-F887-2B49-B001-DAED1457218A}"/>
              </a:ext>
            </a:extLst>
          </p:cNvPr>
          <p:cNvPicPr>
            <a:picLocks noChangeAspect="1"/>
          </p:cNvPicPr>
          <p:nvPr/>
        </p:nvPicPr>
        <p:blipFill>
          <a:blip r:embed="rId3"/>
          <a:stretch>
            <a:fillRect/>
          </a:stretch>
        </p:blipFill>
        <p:spPr>
          <a:xfrm>
            <a:off x="2563738" y="1759550"/>
            <a:ext cx="6284184" cy="3195198"/>
          </a:xfrm>
          <a:prstGeom prst="rect">
            <a:avLst/>
          </a:prstGeom>
        </p:spPr>
      </p:pic>
      <p:pic>
        <p:nvPicPr>
          <p:cNvPr id="7" name="Content Placeholder 6">
            <a:extLst>
              <a:ext uri="{FF2B5EF4-FFF2-40B4-BE49-F238E27FC236}">
                <a16:creationId xmlns:a16="http://schemas.microsoft.com/office/drawing/2014/main" id="{2EF113D3-0648-A74C-9E22-8DBE9A52CEFF}"/>
              </a:ext>
            </a:extLst>
          </p:cNvPr>
          <p:cNvPicPr>
            <a:picLocks noGrp="1" noChangeAspect="1"/>
          </p:cNvPicPr>
          <p:nvPr>
            <p:ph idx="1"/>
          </p:nvPr>
        </p:nvPicPr>
        <p:blipFill>
          <a:blip r:embed="rId4"/>
          <a:stretch>
            <a:fillRect/>
          </a:stretch>
        </p:blipFill>
        <p:spPr>
          <a:xfrm>
            <a:off x="188008" y="1778294"/>
            <a:ext cx="5427365" cy="3152629"/>
          </a:xfrm>
        </p:spPr>
      </p:pic>
      <p:sp>
        <p:nvSpPr>
          <p:cNvPr id="3" name="Footer Placeholder 2">
            <a:extLst>
              <a:ext uri="{FF2B5EF4-FFF2-40B4-BE49-F238E27FC236}">
                <a16:creationId xmlns:a16="http://schemas.microsoft.com/office/drawing/2014/main" id="{BEBE50D0-AC88-0744-A16A-BCDE1E4D957D}"/>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1406051-9530-A84E-9C9F-F439C6D5BBE2}"/>
              </a:ext>
            </a:extLst>
          </p:cNvPr>
          <p:cNvSpPr>
            <a:spLocks noGrp="1"/>
          </p:cNvSpPr>
          <p:nvPr>
            <p:ph type="sldNum" sz="quarter" idx="12"/>
          </p:nvPr>
        </p:nvSpPr>
        <p:spPr/>
        <p:txBody>
          <a:bodyPr/>
          <a:lstStyle/>
          <a:p>
            <a:fld id="{0A297500-7527-634B-90F4-69D0994C32B4}" type="slidenum">
              <a:rPr lang="nl-NL" smtClean="0"/>
              <a:t>29</a:t>
            </a:fld>
            <a:endParaRPr lang="nl-NL"/>
          </a:p>
        </p:txBody>
      </p:sp>
      <p:sp>
        <p:nvSpPr>
          <p:cNvPr id="5" name="Title 4">
            <a:extLst>
              <a:ext uri="{FF2B5EF4-FFF2-40B4-BE49-F238E27FC236}">
                <a16:creationId xmlns:a16="http://schemas.microsoft.com/office/drawing/2014/main" id="{4EF33085-AEF3-AA49-B82D-447775F566C0}"/>
              </a:ext>
            </a:extLst>
          </p:cNvPr>
          <p:cNvSpPr>
            <a:spLocks noGrp="1"/>
          </p:cNvSpPr>
          <p:nvPr>
            <p:ph type="title"/>
          </p:nvPr>
        </p:nvSpPr>
        <p:spPr/>
        <p:txBody>
          <a:bodyPr/>
          <a:lstStyle/>
          <a:p>
            <a:r>
              <a:rPr lang="en-US" dirty="0"/>
              <a:t>Exercise 2: A single iteration of non-rigid ICP</a:t>
            </a:r>
          </a:p>
        </p:txBody>
      </p:sp>
      <p:sp>
        <p:nvSpPr>
          <p:cNvPr id="14" name="TextBox 13">
            <a:extLst>
              <a:ext uri="{FF2B5EF4-FFF2-40B4-BE49-F238E27FC236}">
                <a16:creationId xmlns:a16="http://schemas.microsoft.com/office/drawing/2014/main" id="{35396E19-9B76-A547-9B5F-A644E2CC97BD}"/>
              </a:ext>
            </a:extLst>
          </p:cNvPr>
          <p:cNvSpPr txBox="1"/>
          <p:nvPr/>
        </p:nvSpPr>
        <p:spPr>
          <a:xfrm>
            <a:off x="2204816" y="1298961"/>
            <a:ext cx="649480" cy="369332"/>
          </a:xfrm>
          <a:prstGeom prst="rect">
            <a:avLst/>
          </a:prstGeom>
          <a:noFill/>
        </p:spPr>
        <p:txBody>
          <a:bodyPr wrap="square" rtlCol="0">
            <a:spAutoFit/>
          </a:bodyPr>
          <a:lstStyle/>
          <a:p>
            <a:r>
              <a:rPr lang="en-US" dirty="0"/>
              <a:t>100</a:t>
            </a:r>
          </a:p>
        </p:txBody>
      </p:sp>
      <p:sp>
        <p:nvSpPr>
          <p:cNvPr id="15" name="TextBox 14">
            <a:extLst>
              <a:ext uri="{FF2B5EF4-FFF2-40B4-BE49-F238E27FC236}">
                <a16:creationId xmlns:a16="http://schemas.microsoft.com/office/drawing/2014/main" id="{706209F0-13B6-B94C-B96E-A1FF6A0F235D}"/>
              </a:ext>
            </a:extLst>
          </p:cNvPr>
          <p:cNvSpPr txBox="1"/>
          <p:nvPr/>
        </p:nvSpPr>
        <p:spPr>
          <a:xfrm>
            <a:off x="6096000" y="1280445"/>
            <a:ext cx="649480" cy="369332"/>
          </a:xfrm>
          <a:prstGeom prst="rect">
            <a:avLst/>
          </a:prstGeom>
          <a:noFill/>
        </p:spPr>
        <p:txBody>
          <a:bodyPr wrap="square" rtlCol="0">
            <a:spAutoFit/>
          </a:bodyPr>
          <a:lstStyle/>
          <a:p>
            <a:r>
              <a:rPr lang="en-US" dirty="0"/>
              <a:t>5</a:t>
            </a:r>
          </a:p>
        </p:txBody>
      </p:sp>
      <p:sp>
        <p:nvSpPr>
          <p:cNvPr id="16" name="TextBox 15">
            <a:extLst>
              <a:ext uri="{FF2B5EF4-FFF2-40B4-BE49-F238E27FC236}">
                <a16:creationId xmlns:a16="http://schemas.microsoft.com/office/drawing/2014/main" id="{C39B16C4-5C62-174E-AC58-EA2EE8ADF42C}"/>
              </a:ext>
            </a:extLst>
          </p:cNvPr>
          <p:cNvSpPr txBox="1"/>
          <p:nvPr/>
        </p:nvSpPr>
        <p:spPr>
          <a:xfrm>
            <a:off x="9987184" y="1280445"/>
            <a:ext cx="649480" cy="369332"/>
          </a:xfrm>
          <a:prstGeom prst="rect">
            <a:avLst/>
          </a:prstGeom>
          <a:noFill/>
        </p:spPr>
        <p:txBody>
          <a:bodyPr wrap="square" rtlCol="0">
            <a:spAutoFit/>
          </a:bodyPr>
          <a:lstStyle/>
          <a:p>
            <a:r>
              <a:rPr lang="en-US" dirty="0"/>
              <a:t>0</a:t>
            </a:r>
          </a:p>
        </p:txBody>
      </p:sp>
    </p:spTree>
    <p:extLst>
      <p:ext uri="{BB962C8B-B14F-4D97-AF65-F5344CB8AC3E}">
        <p14:creationId xmlns:p14="http://schemas.microsoft.com/office/powerpoint/2010/main" val="30005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spTree>
    <p:extLst>
      <p:ext uri="{BB962C8B-B14F-4D97-AF65-F5344CB8AC3E}">
        <p14:creationId xmlns:p14="http://schemas.microsoft.com/office/powerpoint/2010/main" val="2041142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lnSpcReduction="10000"/>
          </a:bodyPr>
          <a:lstStyle/>
          <a:p>
            <a:pPr marL="0" indent="0">
              <a:buNone/>
            </a:pPr>
            <a:r>
              <a:rPr lang="en-US" dirty="0"/>
              <a:t>A single Iteration of </a:t>
            </a:r>
            <a:r>
              <a:rPr lang="en-US" dirty="0" err="1"/>
              <a:t>meshmonk</a:t>
            </a:r>
            <a:r>
              <a:rPr lang="en-US" dirty="0"/>
              <a:t>:</a:t>
            </a:r>
          </a:p>
          <a:p>
            <a:pPr marL="0" indent="0">
              <a:buNone/>
            </a:pPr>
            <a:r>
              <a:rPr lang="en-US" dirty="0"/>
              <a:t>-	Initial estimate of deformation (correspondences) -&gt; convolve deformation field with Gaussian x times -&gt; apply it to the floating mesh.</a:t>
            </a:r>
          </a:p>
          <a:p>
            <a:pPr marL="0" indent="0">
              <a:buNone/>
            </a:pPr>
            <a:endParaRPr lang="en-US" dirty="0"/>
          </a:p>
          <a:p>
            <a:pPr marL="0" indent="0">
              <a:buNone/>
            </a:pPr>
            <a:r>
              <a:rPr lang="en-US" dirty="0"/>
              <a:t>Too much regularization and the mesh will not match target, too little and the mesh deforms haphazardly (because correspondences are bad).</a:t>
            </a:r>
          </a:p>
          <a:p>
            <a:pPr marL="0" indent="0">
              <a:buNone/>
            </a:pPr>
            <a:endParaRPr lang="en-US" dirty="0"/>
          </a:p>
          <a:p>
            <a:pPr marL="0" indent="0">
              <a:buNone/>
            </a:pPr>
            <a:r>
              <a:rPr lang="en-US" dirty="0"/>
              <a:t>This impasse is overcome by the iterative framework. They key is to let the mesh deform gradually over multiple iterations. As the mesh gets closer to the target the correspondences get better and amount of regularization can be reduced, bringing the mesh yet closer to the target. </a:t>
            </a:r>
          </a:p>
          <a:p>
            <a:pPr marL="0" indent="0">
              <a:buNone/>
            </a:pPr>
            <a:endParaRPr lang="en-US" dirty="0"/>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30</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1546574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9B2FB5-FA46-B845-AE99-CF5256E7949B}"/>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857E275-F3C1-2F41-93EA-A1306F2D628A}"/>
              </a:ext>
            </a:extLst>
          </p:cNvPr>
          <p:cNvSpPr>
            <a:spLocks noGrp="1"/>
          </p:cNvSpPr>
          <p:nvPr>
            <p:ph type="sldNum" sz="quarter" idx="12"/>
          </p:nvPr>
        </p:nvSpPr>
        <p:spPr/>
        <p:txBody>
          <a:bodyPr/>
          <a:lstStyle/>
          <a:p>
            <a:fld id="{0A297500-7527-634B-90F4-69D0994C32B4}" type="slidenum">
              <a:rPr lang="nl-NL" smtClean="0"/>
              <a:t>31</a:t>
            </a:fld>
            <a:endParaRPr lang="nl-NL"/>
          </a:p>
        </p:txBody>
      </p:sp>
      <p:sp>
        <p:nvSpPr>
          <p:cNvPr id="5" name="Title 4">
            <a:extLst>
              <a:ext uri="{FF2B5EF4-FFF2-40B4-BE49-F238E27FC236}">
                <a16:creationId xmlns:a16="http://schemas.microsoft.com/office/drawing/2014/main" id="{5C06570B-9EEB-614F-B544-B924B9E18089}"/>
              </a:ext>
            </a:extLst>
          </p:cNvPr>
          <p:cNvSpPr>
            <a:spLocks noGrp="1"/>
          </p:cNvSpPr>
          <p:nvPr>
            <p:ph type="title"/>
          </p:nvPr>
        </p:nvSpPr>
        <p:spPr/>
        <p:txBody>
          <a:bodyPr/>
          <a:lstStyle/>
          <a:p>
            <a:r>
              <a:rPr lang="en-US" dirty="0"/>
              <a:t>Exercise 3: Deterministic Annealing</a:t>
            </a:r>
          </a:p>
        </p:txBody>
      </p:sp>
      <p:pic>
        <p:nvPicPr>
          <p:cNvPr id="6" name="MappingFaceVideo">
            <a:hlinkClick r:id="" action="ppaction://media"/>
            <a:extLst>
              <a:ext uri="{FF2B5EF4-FFF2-40B4-BE49-F238E27FC236}">
                <a16:creationId xmlns:a16="http://schemas.microsoft.com/office/drawing/2014/main" id="{0DC10721-3BFE-DC41-879D-17F489B152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69037" y="1338706"/>
            <a:ext cx="4655134" cy="4769967"/>
          </a:xfrm>
          <a:prstGeom prst="rect">
            <a:avLst/>
          </a:prstGeom>
        </p:spPr>
      </p:pic>
      <p:sp>
        <p:nvSpPr>
          <p:cNvPr id="7" name="Curved Right Arrow 6">
            <a:extLst>
              <a:ext uri="{FF2B5EF4-FFF2-40B4-BE49-F238E27FC236}">
                <a16:creationId xmlns:a16="http://schemas.microsoft.com/office/drawing/2014/main" id="{92165096-80EB-C848-A142-D137DE61453D}"/>
              </a:ext>
            </a:extLst>
          </p:cNvPr>
          <p:cNvSpPr/>
          <p:nvPr/>
        </p:nvSpPr>
        <p:spPr>
          <a:xfrm>
            <a:off x="723900" y="2289700"/>
            <a:ext cx="1341270" cy="2711670"/>
          </a:xfrm>
          <a:prstGeom prst="curvedRigh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Curved Left Arrow 7">
            <a:extLst>
              <a:ext uri="{FF2B5EF4-FFF2-40B4-BE49-F238E27FC236}">
                <a16:creationId xmlns:a16="http://schemas.microsoft.com/office/drawing/2014/main" id="{8890F423-6324-2D41-B5A0-BE0B5E830ED0}"/>
              </a:ext>
            </a:extLst>
          </p:cNvPr>
          <p:cNvSpPr/>
          <p:nvPr/>
        </p:nvSpPr>
        <p:spPr>
          <a:xfrm flipV="1">
            <a:off x="4357316" y="2033148"/>
            <a:ext cx="1598212" cy="3012988"/>
          </a:xfrm>
          <a:prstGeom prst="curvedLef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Rounded Rectangle 8">
            <a:extLst>
              <a:ext uri="{FF2B5EF4-FFF2-40B4-BE49-F238E27FC236}">
                <a16:creationId xmlns:a16="http://schemas.microsoft.com/office/drawing/2014/main" id="{D208E56B-3050-A04F-BAED-F5315912B17E}"/>
              </a:ext>
            </a:extLst>
          </p:cNvPr>
          <p:cNvSpPr/>
          <p:nvPr/>
        </p:nvSpPr>
        <p:spPr>
          <a:xfrm>
            <a:off x="2097386" y="4327579"/>
            <a:ext cx="2151522" cy="1437115"/>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Calculate</a:t>
            </a:r>
            <a:r>
              <a:rPr lang="en-AU" sz="2000" dirty="0">
                <a:solidFill>
                  <a:srgbClr val="5341FF"/>
                </a:solidFill>
              </a:rPr>
              <a:t> ‘</a:t>
            </a:r>
            <a:r>
              <a:rPr lang="en-AU" sz="1600" dirty="0">
                <a:solidFill>
                  <a:srgbClr val="5341FF"/>
                </a:solidFill>
              </a:rPr>
              <a:t>Closest’ points on target to template</a:t>
            </a:r>
          </a:p>
        </p:txBody>
      </p:sp>
      <p:sp>
        <p:nvSpPr>
          <p:cNvPr id="10" name="Rounded Rectangle 9">
            <a:extLst>
              <a:ext uri="{FF2B5EF4-FFF2-40B4-BE49-F238E27FC236}">
                <a16:creationId xmlns:a16="http://schemas.microsoft.com/office/drawing/2014/main" id="{E324A343-3EED-EE41-AE2B-5ED02064070E}"/>
              </a:ext>
            </a:extLst>
          </p:cNvPr>
          <p:cNvSpPr/>
          <p:nvPr/>
        </p:nvSpPr>
        <p:spPr>
          <a:xfrm>
            <a:off x="2269404" y="1782207"/>
            <a:ext cx="1807487" cy="1271093"/>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Regularised deformation of template towards closest points</a:t>
            </a:r>
          </a:p>
        </p:txBody>
      </p:sp>
      <p:sp>
        <p:nvSpPr>
          <p:cNvPr id="11" name="Rounded Rectangle 10">
            <a:extLst>
              <a:ext uri="{FF2B5EF4-FFF2-40B4-BE49-F238E27FC236}">
                <a16:creationId xmlns:a16="http://schemas.microsoft.com/office/drawing/2014/main" id="{343CA4E6-369C-BE46-A238-AAC1CBD139DA}"/>
              </a:ext>
            </a:extLst>
          </p:cNvPr>
          <p:cNvSpPr/>
          <p:nvPr/>
        </p:nvSpPr>
        <p:spPr>
          <a:xfrm>
            <a:off x="4561550" y="3408699"/>
            <a:ext cx="1807487" cy="473671"/>
          </a:xfrm>
          <a:prstGeom prst="roundRect">
            <a:avLst/>
          </a:prstGeom>
          <a:solidFill>
            <a:schemeClr val="bg1"/>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Reduce regularisation</a:t>
            </a:r>
          </a:p>
        </p:txBody>
      </p:sp>
    </p:spTree>
    <p:extLst>
      <p:ext uri="{BB962C8B-B14F-4D97-AF65-F5344CB8AC3E}">
        <p14:creationId xmlns:p14="http://schemas.microsoft.com/office/powerpoint/2010/main" val="2914478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mute="1">
                <p:cTn id="7"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9B2FB5-FA46-B845-AE99-CF5256E7949B}"/>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857E275-F3C1-2F41-93EA-A1306F2D628A}"/>
              </a:ext>
            </a:extLst>
          </p:cNvPr>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a:extLst>
              <a:ext uri="{FF2B5EF4-FFF2-40B4-BE49-F238E27FC236}">
                <a16:creationId xmlns:a16="http://schemas.microsoft.com/office/drawing/2014/main" id="{5C06570B-9EEB-614F-B544-B924B9E18089}"/>
              </a:ext>
            </a:extLst>
          </p:cNvPr>
          <p:cNvSpPr>
            <a:spLocks noGrp="1"/>
          </p:cNvSpPr>
          <p:nvPr>
            <p:ph type="title"/>
          </p:nvPr>
        </p:nvSpPr>
        <p:spPr/>
        <p:txBody>
          <a:bodyPr/>
          <a:lstStyle/>
          <a:p>
            <a:r>
              <a:rPr lang="en-US" dirty="0"/>
              <a:t>Exercise 3: Deterministic Annealing</a:t>
            </a:r>
          </a:p>
        </p:txBody>
      </p:sp>
      <p:sp>
        <p:nvSpPr>
          <p:cNvPr id="7" name="Curved Right Arrow 6">
            <a:extLst>
              <a:ext uri="{FF2B5EF4-FFF2-40B4-BE49-F238E27FC236}">
                <a16:creationId xmlns:a16="http://schemas.microsoft.com/office/drawing/2014/main" id="{92165096-80EB-C848-A142-D137DE61453D}"/>
              </a:ext>
            </a:extLst>
          </p:cNvPr>
          <p:cNvSpPr/>
          <p:nvPr/>
        </p:nvSpPr>
        <p:spPr>
          <a:xfrm>
            <a:off x="723900" y="2289700"/>
            <a:ext cx="1341270" cy="2711670"/>
          </a:xfrm>
          <a:prstGeom prst="curvedRigh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Curved Left Arrow 7">
            <a:extLst>
              <a:ext uri="{FF2B5EF4-FFF2-40B4-BE49-F238E27FC236}">
                <a16:creationId xmlns:a16="http://schemas.microsoft.com/office/drawing/2014/main" id="{8890F423-6324-2D41-B5A0-BE0B5E830ED0}"/>
              </a:ext>
            </a:extLst>
          </p:cNvPr>
          <p:cNvSpPr/>
          <p:nvPr/>
        </p:nvSpPr>
        <p:spPr>
          <a:xfrm flipV="1">
            <a:off x="4357316" y="2033148"/>
            <a:ext cx="1598212" cy="3012988"/>
          </a:xfrm>
          <a:prstGeom prst="curvedLef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Rounded Rectangle 8">
            <a:extLst>
              <a:ext uri="{FF2B5EF4-FFF2-40B4-BE49-F238E27FC236}">
                <a16:creationId xmlns:a16="http://schemas.microsoft.com/office/drawing/2014/main" id="{D208E56B-3050-A04F-BAED-F5315912B17E}"/>
              </a:ext>
            </a:extLst>
          </p:cNvPr>
          <p:cNvSpPr/>
          <p:nvPr/>
        </p:nvSpPr>
        <p:spPr>
          <a:xfrm>
            <a:off x="2097386" y="4327579"/>
            <a:ext cx="2151522" cy="1437115"/>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Calculate</a:t>
            </a:r>
            <a:r>
              <a:rPr lang="en-AU" sz="2000" dirty="0">
                <a:solidFill>
                  <a:srgbClr val="5341FF"/>
                </a:solidFill>
              </a:rPr>
              <a:t> ‘</a:t>
            </a:r>
            <a:r>
              <a:rPr lang="en-AU" sz="1600" dirty="0">
                <a:solidFill>
                  <a:srgbClr val="5341FF"/>
                </a:solidFill>
              </a:rPr>
              <a:t>Closest’ points on target to template</a:t>
            </a:r>
          </a:p>
        </p:txBody>
      </p:sp>
      <p:sp>
        <p:nvSpPr>
          <p:cNvPr id="10" name="Rounded Rectangle 9">
            <a:extLst>
              <a:ext uri="{FF2B5EF4-FFF2-40B4-BE49-F238E27FC236}">
                <a16:creationId xmlns:a16="http://schemas.microsoft.com/office/drawing/2014/main" id="{E324A343-3EED-EE41-AE2B-5ED02064070E}"/>
              </a:ext>
            </a:extLst>
          </p:cNvPr>
          <p:cNvSpPr/>
          <p:nvPr/>
        </p:nvSpPr>
        <p:spPr>
          <a:xfrm>
            <a:off x="2269404" y="1782207"/>
            <a:ext cx="1807487" cy="1271093"/>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Regularised deformation of template towards closest points</a:t>
            </a:r>
          </a:p>
        </p:txBody>
      </p:sp>
      <p:sp>
        <p:nvSpPr>
          <p:cNvPr id="11" name="Rounded Rectangle 10">
            <a:extLst>
              <a:ext uri="{FF2B5EF4-FFF2-40B4-BE49-F238E27FC236}">
                <a16:creationId xmlns:a16="http://schemas.microsoft.com/office/drawing/2014/main" id="{343CA4E6-369C-BE46-A238-AAC1CBD139DA}"/>
              </a:ext>
            </a:extLst>
          </p:cNvPr>
          <p:cNvSpPr/>
          <p:nvPr/>
        </p:nvSpPr>
        <p:spPr>
          <a:xfrm>
            <a:off x="4561550" y="3408699"/>
            <a:ext cx="1807487" cy="473671"/>
          </a:xfrm>
          <a:prstGeom prst="roundRect">
            <a:avLst/>
          </a:prstGeom>
          <a:solidFill>
            <a:schemeClr val="bg1"/>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Reduce regularisation</a:t>
            </a:r>
          </a:p>
        </p:txBody>
      </p:sp>
      <p:cxnSp>
        <p:nvCxnSpPr>
          <p:cNvPr id="12" name="Straight Arrow Connector 11">
            <a:extLst>
              <a:ext uri="{FF2B5EF4-FFF2-40B4-BE49-F238E27FC236}">
                <a16:creationId xmlns:a16="http://schemas.microsoft.com/office/drawing/2014/main" id="{899536BA-2D6D-9B45-9349-907CA423A870}"/>
              </a:ext>
            </a:extLst>
          </p:cNvPr>
          <p:cNvCxnSpPr/>
          <p:nvPr/>
        </p:nvCxnSpPr>
        <p:spPr>
          <a:xfrm flipH="1">
            <a:off x="6369037" y="2537637"/>
            <a:ext cx="1413996" cy="949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298466-0B64-F144-AE6D-26103E7AB3BF}"/>
              </a:ext>
            </a:extLst>
          </p:cNvPr>
          <p:cNvSpPr txBox="1"/>
          <p:nvPr/>
        </p:nvSpPr>
        <p:spPr>
          <a:xfrm>
            <a:off x="7783033" y="2199200"/>
            <a:ext cx="3019646" cy="369332"/>
          </a:xfrm>
          <a:prstGeom prst="rect">
            <a:avLst/>
          </a:prstGeom>
          <a:noFill/>
        </p:spPr>
        <p:txBody>
          <a:bodyPr wrap="square" rtlCol="0">
            <a:spAutoFit/>
          </a:bodyPr>
          <a:lstStyle/>
          <a:p>
            <a:r>
              <a:rPr lang="en-US" dirty="0"/>
              <a:t>Deterministic</a:t>
            </a:r>
          </a:p>
        </p:txBody>
      </p:sp>
    </p:spTree>
    <p:extLst>
      <p:ext uri="{BB962C8B-B14F-4D97-AF65-F5344CB8AC3E}">
        <p14:creationId xmlns:p14="http://schemas.microsoft.com/office/powerpoint/2010/main" val="1760634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C23FC3-83D3-7648-8020-68CDEA7D365B}"/>
              </a:ext>
            </a:extLst>
          </p:cNvPr>
          <p:cNvSpPr>
            <a:spLocks noGrp="1"/>
          </p:cNvSpPr>
          <p:nvPr>
            <p:ph idx="1"/>
          </p:nvPr>
        </p:nvSpPr>
        <p:spPr/>
        <p:txBody>
          <a:bodyPr/>
          <a:lstStyle/>
          <a:p>
            <a:r>
              <a:rPr lang="en-US" dirty="0"/>
              <a:t>Recall regularization in one iteration is controlled by</a:t>
            </a:r>
          </a:p>
          <a:p>
            <a:r>
              <a:rPr lang="en-US" dirty="0" err="1"/>
              <a:t>numViscousIterations</a:t>
            </a:r>
            <a:endParaRPr lang="en-US" dirty="0"/>
          </a:p>
          <a:p>
            <a:r>
              <a:rPr lang="en-US" dirty="0" err="1"/>
              <a:t>numSmoothingIterations</a:t>
            </a:r>
            <a:endParaRPr lang="en-US" dirty="0"/>
          </a:p>
          <a:p>
            <a:endParaRPr lang="en-US" dirty="0"/>
          </a:p>
          <a:p>
            <a:r>
              <a:rPr lang="en-US" dirty="0"/>
              <a:t>Within the iterative framework the value of these on any given iteration of the algorithm is a function of user-specified starting and ending values and the user-specified total number of iterations of the algorithm.</a:t>
            </a:r>
          </a:p>
          <a:p>
            <a:r>
              <a:rPr lang="en-US" dirty="0"/>
              <a:t>I.e. it is completely determined by the settings given by the user. </a:t>
            </a:r>
          </a:p>
        </p:txBody>
      </p:sp>
      <p:sp>
        <p:nvSpPr>
          <p:cNvPr id="3" name="Footer Placeholder 2">
            <a:extLst>
              <a:ext uri="{FF2B5EF4-FFF2-40B4-BE49-F238E27FC236}">
                <a16:creationId xmlns:a16="http://schemas.microsoft.com/office/drawing/2014/main" id="{F154832F-2573-BC49-BF40-8A24617584A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B450C1C-445C-D44A-AA83-E952D3372BF4}"/>
              </a:ext>
            </a:extLst>
          </p:cNvPr>
          <p:cNvSpPr>
            <a:spLocks noGrp="1"/>
          </p:cNvSpPr>
          <p:nvPr>
            <p:ph type="sldNum" sz="quarter" idx="12"/>
          </p:nvPr>
        </p:nvSpPr>
        <p:spPr/>
        <p:txBody>
          <a:bodyPr/>
          <a:lstStyle/>
          <a:p>
            <a:fld id="{0A297500-7527-634B-90F4-69D0994C32B4}" type="slidenum">
              <a:rPr lang="nl-NL" smtClean="0"/>
              <a:t>33</a:t>
            </a:fld>
            <a:endParaRPr lang="nl-NL"/>
          </a:p>
        </p:txBody>
      </p:sp>
      <p:sp>
        <p:nvSpPr>
          <p:cNvPr id="5" name="Title 4">
            <a:extLst>
              <a:ext uri="{FF2B5EF4-FFF2-40B4-BE49-F238E27FC236}">
                <a16:creationId xmlns:a16="http://schemas.microsoft.com/office/drawing/2014/main" id="{8C2F9480-7DC9-E24C-AFD1-681DDCDBB512}"/>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697436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FAE311-B806-E743-89C2-C08671114B95}"/>
              </a:ext>
            </a:extLst>
          </p:cNvPr>
          <p:cNvSpPr>
            <a:spLocks noGrp="1"/>
          </p:cNvSpPr>
          <p:nvPr>
            <p:ph idx="1"/>
          </p:nvPr>
        </p:nvSpPr>
        <p:spPr/>
        <p:txBody>
          <a:bodyPr/>
          <a:lstStyle/>
          <a:p>
            <a:r>
              <a:rPr lang="en-US" dirty="0"/>
              <a:t>Run the cell: </a:t>
            </a:r>
          </a:p>
          <a:p>
            <a:r>
              <a:rPr lang="en-US" dirty="0"/>
              <a:t>plot deterministic annealing</a:t>
            </a:r>
          </a:p>
          <a:p>
            <a:pPr marL="0" indent="0">
              <a:buNone/>
            </a:pPr>
            <a:endParaRPr lang="en-US" dirty="0"/>
          </a:p>
          <a:p>
            <a:pPr marL="0" indent="0">
              <a:buNone/>
            </a:pPr>
            <a:r>
              <a:rPr lang="en-US" dirty="0"/>
              <a:t>This calculates how the number of viscous smoothing iterations is reduced from 200 to  1 over successive iterations. </a:t>
            </a:r>
          </a:p>
          <a:p>
            <a:pPr marL="0" indent="0">
              <a:buNone/>
            </a:pPr>
            <a:endParaRPr lang="en-US" dirty="0"/>
          </a:p>
          <a:p>
            <a:pPr marL="0" indent="0">
              <a:buNone/>
            </a:pPr>
            <a:r>
              <a:rPr lang="en-US" dirty="0"/>
              <a:t>Change ’</a:t>
            </a:r>
            <a:r>
              <a:rPr lang="en-US" dirty="0" err="1"/>
              <a:t>numViscousIterationsStart</a:t>
            </a:r>
            <a:r>
              <a:rPr lang="en-US" dirty="0"/>
              <a:t>’, ‘</a:t>
            </a:r>
            <a:r>
              <a:rPr lang="en-US" dirty="0" err="1"/>
              <a:t>numViscousIterationsEnd</a:t>
            </a:r>
            <a:r>
              <a:rPr lang="en-US" dirty="0"/>
              <a:t>’ and ‘</a:t>
            </a:r>
            <a:r>
              <a:rPr lang="en-US" dirty="0" err="1"/>
              <a:t>numIterations</a:t>
            </a:r>
            <a:r>
              <a:rPr lang="en-US" dirty="0"/>
              <a:t>’ and observe the effect on the plot.</a:t>
            </a:r>
          </a:p>
        </p:txBody>
      </p:sp>
      <p:sp>
        <p:nvSpPr>
          <p:cNvPr id="3" name="Footer Placeholder 2">
            <a:extLst>
              <a:ext uri="{FF2B5EF4-FFF2-40B4-BE49-F238E27FC236}">
                <a16:creationId xmlns:a16="http://schemas.microsoft.com/office/drawing/2014/main" id="{5B97304D-76FF-6041-8178-C49B9CE8E18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3C975A9-C129-DF48-9A99-B990AB7A6CC0}"/>
              </a:ext>
            </a:extLst>
          </p:cNvPr>
          <p:cNvSpPr>
            <a:spLocks noGrp="1"/>
          </p:cNvSpPr>
          <p:nvPr>
            <p:ph type="sldNum" sz="quarter" idx="12"/>
          </p:nvPr>
        </p:nvSpPr>
        <p:spPr/>
        <p:txBody>
          <a:bodyPr/>
          <a:lstStyle/>
          <a:p>
            <a:fld id="{0A297500-7527-634B-90F4-69D0994C32B4}" type="slidenum">
              <a:rPr lang="nl-NL" smtClean="0"/>
              <a:t>34</a:t>
            </a:fld>
            <a:endParaRPr lang="nl-NL"/>
          </a:p>
        </p:txBody>
      </p:sp>
      <p:sp>
        <p:nvSpPr>
          <p:cNvPr id="5" name="Title 4">
            <a:extLst>
              <a:ext uri="{FF2B5EF4-FFF2-40B4-BE49-F238E27FC236}">
                <a16:creationId xmlns:a16="http://schemas.microsoft.com/office/drawing/2014/main" id="{D318B762-FEB6-E043-97E4-3402D60ADAB4}"/>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2757748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38249E3-398F-AD4B-9DD6-5B11FBD86329}"/>
              </a:ext>
            </a:extLst>
          </p:cNvPr>
          <p:cNvPicPr>
            <a:picLocks noGrp="1" noChangeAspect="1"/>
          </p:cNvPicPr>
          <p:nvPr>
            <p:ph idx="1"/>
          </p:nvPr>
        </p:nvPicPr>
        <p:blipFill>
          <a:blip r:embed="rId2"/>
          <a:stretch>
            <a:fillRect/>
          </a:stretch>
        </p:blipFill>
        <p:spPr>
          <a:xfrm>
            <a:off x="2759549" y="1204124"/>
            <a:ext cx="6292302" cy="5005876"/>
          </a:xfrm>
        </p:spPr>
      </p:pic>
      <p:sp>
        <p:nvSpPr>
          <p:cNvPr id="3" name="Footer Placeholder 2">
            <a:extLst>
              <a:ext uri="{FF2B5EF4-FFF2-40B4-BE49-F238E27FC236}">
                <a16:creationId xmlns:a16="http://schemas.microsoft.com/office/drawing/2014/main" id="{F1C81C42-5F3D-8B4B-BC97-DDAF080224D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DC6E949-F9CB-FE4B-ABFA-6D706C6828BE}"/>
              </a:ext>
            </a:extLst>
          </p:cNvPr>
          <p:cNvSpPr>
            <a:spLocks noGrp="1"/>
          </p:cNvSpPr>
          <p:nvPr>
            <p:ph type="sldNum" sz="quarter" idx="12"/>
          </p:nvPr>
        </p:nvSpPr>
        <p:spPr/>
        <p:txBody>
          <a:bodyPr/>
          <a:lstStyle/>
          <a:p>
            <a:fld id="{0A297500-7527-634B-90F4-69D0994C32B4}" type="slidenum">
              <a:rPr lang="nl-NL" smtClean="0"/>
              <a:t>35</a:t>
            </a:fld>
            <a:endParaRPr lang="nl-NL"/>
          </a:p>
        </p:txBody>
      </p:sp>
      <p:sp>
        <p:nvSpPr>
          <p:cNvPr id="5" name="Title 4">
            <a:extLst>
              <a:ext uri="{FF2B5EF4-FFF2-40B4-BE49-F238E27FC236}">
                <a16:creationId xmlns:a16="http://schemas.microsoft.com/office/drawing/2014/main" id="{A6B94361-CDC6-8746-8441-ED7DB4F22EC6}"/>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2982142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8A1C1D-28BA-CD4E-BBCC-C02ADAB4763A}"/>
              </a:ext>
            </a:extLst>
          </p:cNvPr>
          <p:cNvSpPr>
            <a:spLocks noGrp="1"/>
          </p:cNvSpPr>
          <p:nvPr>
            <p:ph idx="1"/>
          </p:nvPr>
        </p:nvSpPr>
        <p:spPr/>
        <p:txBody>
          <a:bodyPr/>
          <a:lstStyle/>
          <a:p>
            <a:r>
              <a:rPr lang="en-US" dirty="0"/>
              <a:t>Within the iterative framework there is a difference between Viscous and Elastic smoothing.</a:t>
            </a:r>
          </a:p>
          <a:p>
            <a:r>
              <a:rPr lang="en-US" dirty="0"/>
              <a:t>Viscous smoothing is applied to the deformation field from the deformed floating face output from the previous iteration.</a:t>
            </a:r>
          </a:p>
          <a:p>
            <a:r>
              <a:rPr lang="en-US" dirty="0"/>
              <a:t>Elastic smoothing is applied to the deformation field from the original position of the floating face at iteration 1.</a:t>
            </a:r>
          </a:p>
          <a:p>
            <a:r>
              <a:rPr lang="en-US" dirty="0"/>
              <a:t>So actually two deformation fields are estimated and combined.</a:t>
            </a:r>
          </a:p>
          <a:p>
            <a:r>
              <a:rPr lang="en-US" dirty="0"/>
              <a:t>In both cases the amount of regularization is reduced as a function of starting ad ending values and the number of iterations. </a:t>
            </a:r>
          </a:p>
        </p:txBody>
      </p:sp>
      <p:sp>
        <p:nvSpPr>
          <p:cNvPr id="3" name="Footer Placeholder 2">
            <a:extLst>
              <a:ext uri="{FF2B5EF4-FFF2-40B4-BE49-F238E27FC236}">
                <a16:creationId xmlns:a16="http://schemas.microsoft.com/office/drawing/2014/main" id="{2FA8BF19-61C9-FD40-8D77-0BC7A46B239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46D8FDDB-78C9-1C40-ADED-461277514897}"/>
              </a:ext>
            </a:extLst>
          </p:cNvPr>
          <p:cNvSpPr>
            <a:spLocks noGrp="1"/>
          </p:cNvSpPr>
          <p:nvPr>
            <p:ph type="sldNum" sz="quarter" idx="12"/>
          </p:nvPr>
        </p:nvSpPr>
        <p:spPr/>
        <p:txBody>
          <a:bodyPr/>
          <a:lstStyle/>
          <a:p>
            <a:fld id="{0A297500-7527-634B-90F4-69D0994C32B4}" type="slidenum">
              <a:rPr lang="nl-NL" smtClean="0"/>
              <a:t>36</a:t>
            </a:fld>
            <a:endParaRPr lang="nl-NL"/>
          </a:p>
        </p:txBody>
      </p:sp>
      <p:sp>
        <p:nvSpPr>
          <p:cNvPr id="5" name="Title 4">
            <a:extLst>
              <a:ext uri="{FF2B5EF4-FFF2-40B4-BE49-F238E27FC236}">
                <a16:creationId xmlns:a16="http://schemas.microsoft.com/office/drawing/2014/main" id="{D184E067-506A-9F4F-9034-C4EF99EFEFA3}"/>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1389763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985CD0-3B19-6448-9FE7-7801D88EEB9C}"/>
              </a:ext>
            </a:extLst>
          </p:cNvPr>
          <p:cNvSpPr>
            <a:spLocks noGrp="1"/>
          </p:cNvSpPr>
          <p:nvPr>
            <p:ph idx="1"/>
          </p:nvPr>
        </p:nvSpPr>
        <p:spPr/>
        <p:txBody>
          <a:bodyPr/>
          <a:lstStyle/>
          <a:p>
            <a:r>
              <a:rPr lang="en-US" dirty="0"/>
              <a:t>The iterative framework implemented in the core </a:t>
            </a:r>
            <a:r>
              <a:rPr lang="en-US" dirty="0" err="1"/>
              <a:t>MeshMonk</a:t>
            </a:r>
            <a:r>
              <a:rPr lang="en-US" dirty="0"/>
              <a:t> functions is wrapped in the MATLAB ‘</a:t>
            </a:r>
            <a:r>
              <a:rPr lang="en-US" dirty="0" err="1"/>
              <a:t>ShapeMapper</a:t>
            </a:r>
            <a:r>
              <a:rPr lang="en-US" dirty="0"/>
              <a:t>’ class. This interfaces with the core </a:t>
            </a:r>
            <a:r>
              <a:rPr lang="en-US" dirty="0" err="1"/>
              <a:t>meshmonk</a:t>
            </a:r>
            <a:r>
              <a:rPr lang="en-US" dirty="0"/>
              <a:t> functions and controls the deterministic annealing. It gives the user access to all the settings that may need to be manipulated.</a:t>
            </a:r>
          </a:p>
          <a:p>
            <a:r>
              <a:rPr lang="en-US" dirty="0"/>
              <a:t>Run the cell: Create shape mapper and map shape </a:t>
            </a:r>
          </a:p>
          <a:p>
            <a:endParaRPr lang="en-US" dirty="0"/>
          </a:p>
          <a:p>
            <a:endParaRPr lang="en-US" dirty="0"/>
          </a:p>
        </p:txBody>
      </p:sp>
      <p:sp>
        <p:nvSpPr>
          <p:cNvPr id="3" name="Footer Placeholder 2">
            <a:extLst>
              <a:ext uri="{FF2B5EF4-FFF2-40B4-BE49-F238E27FC236}">
                <a16:creationId xmlns:a16="http://schemas.microsoft.com/office/drawing/2014/main" id="{89FA540C-BC2A-7A43-97DD-E84C30EF42E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30E49F8-3AD8-A44E-9775-635A07E54E5B}"/>
              </a:ext>
            </a:extLst>
          </p:cNvPr>
          <p:cNvSpPr>
            <a:spLocks noGrp="1"/>
          </p:cNvSpPr>
          <p:nvPr>
            <p:ph type="sldNum" sz="quarter" idx="12"/>
          </p:nvPr>
        </p:nvSpPr>
        <p:spPr/>
        <p:txBody>
          <a:bodyPr/>
          <a:lstStyle/>
          <a:p>
            <a:fld id="{0A297500-7527-634B-90F4-69D0994C32B4}" type="slidenum">
              <a:rPr lang="nl-NL" smtClean="0"/>
              <a:t>37</a:t>
            </a:fld>
            <a:endParaRPr lang="nl-NL"/>
          </a:p>
        </p:txBody>
      </p:sp>
      <p:sp>
        <p:nvSpPr>
          <p:cNvPr id="5" name="Title 4">
            <a:extLst>
              <a:ext uri="{FF2B5EF4-FFF2-40B4-BE49-F238E27FC236}">
                <a16:creationId xmlns:a16="http://schemas.microsoft.com/office/drawing/2014/main" id="{5E9D3B75-6A0E-C644-A054-F52A7A769488}"/>
              </a:ext>
            </a:extLst>
          </p:cNvPr>
          <p:cNvSpPr>
            <a:spLocks noGrp="1"/>
          </p:cNvSpPr>
          <p:nvPr>
            <p:ph type="title"/>
          </p:nvPr>
        </p:nvSpPr>
        <p:spPr/>
        <p:txBody>
          <a:bodyPr/>
          <a:lstStyle/>
          <a:p>
            <a:r>
              <a:rPr lang="en-US" dirty="0"/>
              <a:t>Exercise 4: Shape Mapper</a:t>
            </a:r>
          </a:p>
        </p:txBody>
      </p:sp>
    </p:spTree>
    <p:extLst>
      <p:ext uri="{BB962C8B-B14F-4D97-AF65-F5344CB8AC3E}">
        <p14:creationId xmlns:p14="http://schemas.microsoft.com/office/powerpoint/2010/main" val="2633856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Three: Tutorial – Batch processing images </a:t>
            </a:r>
            <a:r>
              <a:rPr lang="nl-NL" dirty="0" err="1"/>
              <a:t>with</a:t>
            </a:r>
            <a:r>
              <a:rPr lang="nl-NL" dirty="0"/>
              <a:t> </a:t>
            </a:r>
            <a:r>
              <a:rPr lang="nl-NL" dirty="0" err="1"/>
              <a:t>MeshMonk</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53457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7CD02-586A-BC4C-BC13-CF2D8248A20A}"/>
              </a:ext>
            </a:extLst>
          </p:cNvPr>
          <p:cNvSpPr>
            <a:spLocks noGrp="1"/>
          </p:cNvSpPr>
          <p:nvPr>
            <p:ph idx="1"/>
          </p:nvPr>
        </p:nvSpPr>
        <p:spPr/>
        <p:txBody>
          <a:bodyPr>
            <a:normAutofit fontScale="92500" lnSpcReduction="10000"/>
          </a:bodyPr>
          <a:lstStyle/>
          <a:p>
            <a:r>
              <a:rPr lang="en-US" dirty="0"/>
              <a:t>We will not take you through this process in this tutorial, but we give some general information. </a:t>
            </a:r>
          </a:p>
          <a:p>
            <a:r>
              <a:rPr lang="en-US" dirty="0"/>
              <a:t>Images should be cropped and roughly landmarked. This is not supported (for all MATLAB versions) by the viewer class and the functionality will not necessarily be maintained so it is worth considering other options for how to do this. </a:t>
            </a:r>
          </a:p>
          <a:p>
            <a:endParaRPr lang="en-US" dirty="0"/>
          </a:p>
          <a:p>
            <a:r>
              <a:rPr lang="en-US" dirty="0"/>
              <a:t>Images can be cropped in MeshLab: </a:t>
            </a:r>
          </a:p>
          <a:p>
            <a:r>
              <a:rPr lang="en-US" dirty="0">
                <a:hlinkClick r:id="rId2"/>
              </a:rPr>
              <a:t>https://vimeo.com/98524579</a:t>
            </a:r>
            <a:endParaRPr lang="en-US" dirty="0"/>
          </a:p>
          <a:p>
            <a:endParaRPr lang="en-US" dirty="0"/>
          </a:p>
          <a:p>
            <a:r>
              <a:rPr lang="en-US" dirty="0"/>
              <a:t>Landmarking can be done in </a:t>
            </a:r>
            <a:r>
              <a:rPr lang="en-US" dirty="0" err="1"/>
              <a:t>GeoMorph</a:t>
            </a:r>
            <a:r>
              <a:rPr lang="en-US" dirty="0"/>
              <a:t> https://</a:t>
            </a:r>
            <a:r>
              <a:rPr lang="en-US" dirty="0" err="1"/>
              <a:t>www.youtube.com</a:t>
            </a:r>
            <a:r>
              <a:rPr lang="en-US" dirty="0"/>
              <a:t>/</a:t>
            </a:r>
            <a:r>
              <a:rPr lang="en-US" dirty="0" err="1"/>
              <a:t>watch?v</a:t>
            </a:r>
            <a:r>
              <a:rPr lang="en-US" dirty="0"/>
              <a:t>=4S8XcMMgUyw</a:t>
            </a:r>
          </a:p>
        </p:txBody>
      </p:sp>
      <p:sp>
        <p:nvSpPr>
          <p:cNvPr id="3" name="Footer Placeholder 2">
            <a:extLst>
              <a:ext uri="{FF2B5EF4-FFF2-40B4-BE49-F238E27FC236}">
                <a16:creationId xmlns:a16="http://schemas.microsoft.com/office/drawing/2014/main" id="{03BAB7EA-7A01-1A4E-BA67-7357A4C3513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79ED6E52-5767-0A4F-BE94-0F56C87F5C4C}"/>
              </a:ext>
            </a:extLst>
          </p:cNvPr>
          <p:cNvSpPr>
            <a:spLocks noGrp="1"/>
          </p:cNvSpPr>
          <p:nvPr>
            <p:ph type="sldNum" sz="quarter" idx="12"/>
          </p:nvPr>
        </p:nvSpPr>
        <p:spPr/>
        <p:txBody>
          <a:bodyPr/>
          <a:lstStyle/>
          <a:p>
            <a:fld id="{0A297500-7527-634B-90F4-69D0994C32B4}" type="slidenum">
              <a:rPr lang="nl-NL" smtClean="0"/>
              <a:t>39</a:t>
            </a:fld>
            <a:endParaRPr lang="nl-NL"/>
          </a:p>
        </p:txBody>
      </p:sp>
      <p:sp>
        <p:nvSpPr>
          <p:cNvPr id="5" name="Title 4">
            <a:extLst>
              <a:ext uri="{FF2B5EF4-FFF2-40B4-BE49-F238E27FC236}">
                <a16:creationId xmlns:a16="http://schemas.microsoft.com/office/drawing/2014/main" id="{B5A0D464-9944-064D-9F27-B3C9D4E745C7}"/>
              </a:ext>
            </a:extLst>
          </p:cNvPr>
          <p:cNvSpPr>
            <a:spLocks noGrp="1"/>
          </p:cNvSpPr>
          <p:nvPr>
            <p:ph type="title"/>
          </p:nvPr>
        </p:nvSpPr>
        <p:spPr/>
        <p:txBody>
          <a:bodyPr/>
          <a:lstStyle/>
          <a:p>
            <a:r>
              <a:rPr lang="en-US" dirty="0"/>
              <a:t>Preparing your images</a:t>
            </a:r>
          </a:p>
        </p:txBody>
      </p:sp>
    </p:spTree>
    <p:extLst>
      <p:ext uri="{BB962C8B-B14F-4D97-AF65-F5344CB8AC3E}">
        <p14:creationId xmlns:p14="http://schemas.microsoft.com/office/powerpoint/2010/main" val="3125374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a:p>
            <a:r>
              <a:rPr lang="en-US" dirty="0"/>
              <a:t>Learn non-rigid mapping of a template ‘Floating’ shape into the shape of a ‘Target’ image while preserving the anatomical meaning of points. </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4</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pic>
        <p:nvPicPr>
          <p:cNvPr id="7" name="Picture 6">
            <a:extLst>
              <a:ext uri="{FF2B5EF4-FFF2-40B4-BE49-F238E27FC236}">
                <a16:creationId xmlns:a16="http://schemas.microsoft.com/office/drawing/2014/main" id="{E3A2A0BE-6BF9-9F40-B59F-3E083F6C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038" y="2806588"/>
            <a:ext cx="5898375" cy="2949187"/>
          </a:xfrm>
          <a:prstGeom prst="rect">
            <a:avLst/>
          </a:prstGeom>
        </p:spPr>
      </p:pic>
    </p:spTree>
    <p:extLst>
      <p:ext uri="{BB962C8B-B14F-4D97-AF65-F5344CB8AC3E}">
        <p14:creationId xmlns:p14="http://schemas.microsoft.com/office/powerpoint/2010/main" val="1736790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E34DFF-371E-B649-8577-02152586F781}"/>
              </a:ext>
            </a:extLst>
          </p:cNvPr>
          <p:cNvSpPr>
            <a:spLocks noGrp="1"/>
          </p:cNvSpPr>
          <p:nvPr>
            <p:ph idx="1"/>
          </p:nvPr>
        </p:nvSpPr>
        <p:spPr/>
        <p:txBody>
          <a:bodyPr>
            <a:normAutofit fontScale="70000" lnSpcReduction="20000"/>
          </a:bodyPr>
          <a:lstStyle/>
          <a:p>
            <a:r>
              <a:rPr lang="en-US" dirty="0"/>
              <a:t>Get your meshes in .</a:t>
            </a:r>
            <a:r>
              <a:rPr lang="en-US" dirty="0" err="1"/>
              <a:t>obj</a:t>
            </a:r>
            <a:r>
              <a:rPr lang="en-US" dirty="0"/>
              <a:t> format and your landmarks in a some kind of delimited text file (e.g. .csv or .txt).</a:t>
            </a:r>
          </a:p>
          <a:p>
            <a:r>
              <a:rPr lang="en-US" dirty="0"/>
              <a:t>Arrange these in two separate folders (the script assumes they are called ‘Targets’ and ‘Landmarks’). For each Target image (e.g. Mesh1.obj) there must be a corresponding Landmark file (e.g. Mesh1.csv)</a:t>
            </a:r>
          </a:p>
          <a:p>
            <a:r>
              <a:rPr lang="en-US" dirty="0"/>
              <a:t>We provide a generic function for reading landmarks: </a:t>
            </a:r>
            <a:r>
              <a:rPr lang="en-US" dirty="0" err="1"/>
              <a:t>readTextLandmarkFile</a:t>
            </a:r>
            <a:r>
              <a:rPr lang="en-US" dirty="0"/>
              <a:t> that takes the following settings that can probably be adjusted to read any format that is essentially a delimited text file.</a:t>
            </a:r>
          </a:p>
          <a:p>
            <a:endParaRPr lang="en-US" dirty="0"/>
          </a:p>
          <a:p>
            <a:r>
              <a:rPr lang="en-US" dirty="0"/>
              <a:t>Filename, </a:t>
            </a:r>
          </a:p>
          <a:p>
            <a:r>
              <a:rPr lang="en-US" dirty="0"/>
              <a:t>file delimiter character, </a:t>
            </a:r>
          </a:p>
          <a:p>
            <a:r>
              <a:rPr lang="en-US" dirty="0"/>
              <a:t>Column at which the  landmark entries start</a:t>
            </a:r>
          </a:p>
          <a:p>
            <a:r>
              <a:rPr lang="en-US" dirty="0"/>
              <a:t>Column at which the landmark entries end</a:t>
            </a:r>
          </a:p>
          <a:p>
            <a:r>
              <a:rPr lang="en-US" dirty="0"/>
              <a:t>Row at which the landmark entries start</a:t>
            </a:r>
          </a:p>
          <a:p>
            <a:r>
              <a:rPr lang="en-US" dirty="0"/>
              <a:t>Row at which the landmark entries end</a:t>
            </a:r>
          </a:p>
        </p:txBody>
      </p:sp>
      <p:sp>
        <p:nvSpPr>
          <p:cNvPr id="3" name="Footer Placeholder 2">
            <a:extLst>
              <a:ext uri="{FF2B5EF4-FFF2-40B4-BE49-F238E27FC236}">
                <a16:creationId xmlns:a16="http://schemas.microsoft.com/office/drawing/2014/main" id="{C1C485C1-2A1F-2145-BD3E-0F59D702771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6F5E04A-0500-A647-81D7-382D58376069}"/>
              </a:ext>
            </a:extLst>
          </p:cNvPr>
          <p:cNvSpPr>
            <a:spLocks noGrp="1"/>
          </p:cNvSpPr>
          <p:nvPr>
            <p:ph type="sldNum" sz="quarter" idx="12"/>
          </p:nvPr>
        </p:nvSpPr>
        <p:spPr/>
        <p:txBody>
          <a:bodyPr/>
          <a:lstStyle/>
          <a:p>
            <a:fld id="{0A297500-7527-634B-90F4-69D0994C32B4}" type="slidenum">
              <a:rPr lang="nl-NL" smtClean="0"/>
              <a:t>40</a:t>
            </a:fld>
            <a:endParaRPr lang="nl-NL"/>
          </a:p>
        </p:txBody>
      </p:sp>
      <p:sp>
        <p:nvSpPr>
          <p:cNvPr id="5" name="Title 4">
            <a:extLst>
              <a:ext uri="{FF2B5EF4-FFF2-40B4-BE49-F238E27FC236}">
                <a16:creationId xmlns:a16="http://schemas.microsoft.com/office/drawing/2014/main" id="{B7E7EE7D-C48B-0345-9FDC-9DD54F736DCE}"/>
              </a:ext>
            </a:extLst>
          </p:cNvPr>
          <p:cNvSpPr>
            <a:spLocks noGrp="1"/>
          </p:cNvSpPr>
          <p:nvPr>
            <p:ph type="title"/>
          </p:nvPr>
        </p:nvSpPr>
        <p:spPr/>
        <p:txBody>
          <a:bodyPr/>
          <a:lstStyle/>
          <a:p>
            <a:r>
              <a:rPr lang="en-US" dirty="0"/>
              <a:t>Preparing your images</a:t>
            </a:r>
          </a:p>
        </p:txBody>
      </p:sp>
    </p:spTree>
    <p:extLst>
      <p:ext uri="{BB962C8B-B14F-4D97-AF65-F5344CB8AC3E}">
        <p14:creationId xmlns:p14="http://schemas.microsoft.com/office/powerpoint/2010/main" val="1413527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F1414-EB48-E040-ADC2-AAD289CA79FC}"/>
              </a:ext>
            </a:extLst>
          </p:cNvPr>
          <p:cNvSpPr>
            <a:spLocks noGrp="1"/>
          </p:cNvSpPr>
          <p:nvPr>
            <p:ph idx="1"/>
          </p:nvPr>
        </p:nvSpPr>
        <p:spPr/>
        <p:txBody>
          <a:bodyPr/>
          <a:lstStyle/>
          <a:p>
            <a:endParaRPr lang="en-US" dirty="0"/>
          </a:p>
          <a:p>
            <a:r>
              <a:rPr lang="en-US" dirty="0"/>
              <a:t>Open ‘</a:t>
            </a:r>
            <a:r>
              <a:rPr lang="en-US" dirty="0" err="1"/>
              <a:t>BatchProcessingWithMeshmonk.m</a:t>
            </a:r>
            <a:r>
              <a:rPr lang="en-US" dirty="0"/>
              <a:t>’</a:t>
            </a:r>
          </a:p>
          <a:p>
            <a:endParaRPr lang="en-US" dirty="0"/>
          </a:p>
        </p:txBody>
      </p:sp>
      <p:sp>
        <p:nvSpPr>
          <p:cNvPr id="3" name="Footer Placeholder 2">
            <a:extLst>
              <a:ext uri="{FF2B5EF4-FFF2-40B4-BE49-F238E27FC236}">
                <a16:creationId xmlns:a16="http://schemas.microsoft.com/office/drawing/2014/main" id="{294B5548-DE56-6446-8741-DD59F5BC4D7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4B7FB8A-629A-994A-B65F-73CAD13B2202}"/>
              </a:ext>
            </a:extLst>
          </p:cNvPr>
          <p:cNvSpPr>
            <a:spLocks noGrp="1"/>
          </p:cNvSpPr>
          <p:nvPr>
            <p:ph type="sldNum" sz="quarter" idx="12"/>
          </p:nvPr>
        </p:nvSpPr>
        <p:spPr/>
        <p:txBody>
          <a:bodyPr/>
          <a:lstStyle/>
          <a:p>
            <a:fld id="{0A297500-7527-634B-90F4-69D0994C32B4}" type="slidenum">
              <a:rPr lang="nl-NL" smtClean="0"/>
              <a:t>41</a:t>
            </a:fld>
            <a:endParaRPr lang="nl-NL"/>
          </a:p>
        </p:txBody>
      </p:sp>
      <p:sp>
        <p:nvSpPr>
          <p:cNvPr id="5" name="Title 4">
            <a:extLst>
              <a:ext uri="{FF2B5EF4-FFF2-40B4-BE49-F238E27FC236}">
                <a16:creationId xmlns:a16="http://schemas.microsoft.com/office/drawing/2014/main" id="{EA8B1E5B-BFEC-9648-8C41-9F13C89DD2E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902066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3EEE8A-93A1-F048-9B84-506349527C66}"/>
              </a:ext>
            </a:extLst>
          </p:cNvPr>
          <p:cNvSpPr>
            <a:spLocks noGrp="1"/>
          </p:cNvSpPr>
          <p:nvPr>
            <p:ph idx="1"/>
          </p:nvPr>
        </p:nvSpPr>
        <p:spPr/>
        <p:txBody>
          <a:bodyPr/>
          <a:lstStyle/>
          <a:p>
            <a:r>
              <a:rPr lang="en-US" dirty="0"/>
              <a:t>This tells MATLAB where to look for the Target image and landmark files and where to save the results.</a:t>
            </a:r>
          </a:p>
          <a:p>
            <a:pPr marL="0" indent="0">
              <a:buNone/>
            </a:pPr>
            <a:endParaRPr lang="en-US" dirty="0"/>
          </a:p>
        </p:txBody>
      </p:sp>
      <p:sp>
        <p:nvSpPr>
          <p:cNvPr id="3" name="Footer Placeholder 2">
            <a:extLst>
              <a:ext uri="{FF2B5EF4-FFF2-40B4-BE49-F238E27FC236}">
                <a16:creationId xmlns:a16="http://schemas.microsoft.com/office/drawing/2014/main" id="{587FDC80-7406-8E47-942D-0F52230C334C}"/>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310C59C-973E-8B49-8CFC-033CDAB34389}"/>
              </a:ext>
            </a:extLst>
          </p:cNvPr>
          <p:cNvSpPr>
            <a:spLocks noGrp="1"/>
          </p:cNvSpPr>
          <p:nvPr>
            <p:ph type="sldNum" sz="quarter" idx="12"/>
          </p:nvPr>
        </p:nvSpPr>
        <p:spPr/>
        <p:txBody>
          <a:bodyPr/>
          <a:lstStyle/>
          <a:p>
            <a:fld id="{0A297500-7527-634B-90F4-69D0994C32B4}" type="slidenum">
              <a:rPr lang="nl-NL" smtClean="0"/>
              <a:t>42</a:t>
            </a:fld>
            <a:endParaRPr lang="nl-NL"/>
          </a:p>
        </p:txBody>
      </p:sp>
      <p:sp>
        <p:nvSpPr>
          <p:cNvPr id="7" name="Title 6">
            <a:extLst>
              <a:ext uri="{FF2B5EF4-FFF2-40B4-BE49-F238E27FC236}">
                <a16:creationId xmlns:a16="http://schemas.microsoft.com/office/drawing/2014/main" id="{DD4456AE-F6CF-074A-94E4-FEDB9312A6BF}"/>
              </a:ext>
            </a:extLst>
          </p:cNvPr>
          <p:cNvSpPr>
            <a:spLocks noGrp="1"/>
          </p:cNvSpPr>
          <p:nvPr>
            <p:ph type="title"/>
          </p:nvPr>
        </p:nvSpPr>
        <p:spPr/>
        <p:txBody>
          <a:bodyPr/>
          <a:lstStyle/>
          <a:p>
            <a:r>
              <a:rPr lang="en-US" dirty="0"/>
              <a:t>Cell 1: Set up paths</a:t>
            </a:r>
          </a:p>
        </p:txBody>
      </p:sp>
    </p:spTree>
    <p:extLst>
      <p:ext uri="{BB962C8B-B14F-4D97-AF65-F5344CB8AC3E}">
        <p14:creationId xmlns:p14="http://schemas.microsoft.com/office/powerpoint/2010/main" val="2995462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495B9-5B1F-D142-82A0-D51344138140}"/>
              </a:ext>
            </a:extLst>
          </p:cNvPr>
          <p:cNvSpPr>
            <a:spLocks noGrp="1"/>
          </p:cNvSpPr>
          <p:nvPr>
            <p:ph idx="1"/>
          </p:nvPr>
        </p:nvSpPr>
        <p:spPr>
          <a:xfrm>
            <a:off x="576000" y="1656000"/>
            <a:ext cx="10450800" cy="4464000"/>
          </a:xfrm>
        </p:spPr>
        <p:txBody>
          <a:bodyPr/>
          <a:lstStyle/>
          <a:p>
            <a:r>
              <a:rPr lang="en-US" dirty="0"/>
              <a:t>This cell constructs two </a:t>
            </a:r>
            <a:r>
              <a:rPr lang="en-US" dirty="0" err="1"/>
              <a:t>ShapeMappers</a:t>
            </a:r>
            <a:r>
              <a:rPr lang="en-US" dirty="0"/>
              <a:t>. One that will handle the Rigid ICP step, another that will handle the Non-Rigid ICP step.</a:t>
            </a:r>
          </a:p>
          <a:p>
            <a:endParaRPr lang="en-US" dirty="0"/>
          </a:p>
          <a:p>
            <a:r>
              <a:rPr lang="en-US" dirty="0"/>
              <a:t>Whether the transformation is rigid or non-rigid is determined by the </a:t>
            </a:r>
            <a:r>
              <a:rPr lang="en-US" dirty="0" err="1"/>
              <a:t>ShapeMapper</a:t>
            </a:r>
            <a:r>
              <a:rPr lang="en-US" dirty="0"/>
              <a:t> setting ‘</a:t>
            </a:r>
            <a:r>
              <a:rPr lang="en-US" dirty="0" err="1"/>
              <a:t>TransformationType</a:t>
            </a:r>
            <a:r>
              <a:rPr lang="en-US" dirty="0"/>
              <a:t>’</a:t>
            </a:r>
          </a:p>
        </p:txBody>
      </p:sp>
      <p:sp>
        <p:nvSpPr>
          <p:cNvPr id="3" name="Footer Placeholder 2">
            <a:extLst>
              <a:ext uri="{FF2B5EF4-FFF2-40B4-BE49-F238E27FC236}">
                <a16:creationId xmlns:a16="http://schemas.microsoft.com/office/drawing/2014/main" id="{2A915750-4245-FE48-9082-1168BD2879B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D00E254-B6D1-7F42-9F33-F3B4DFD41A77}"/>
              </a:ext>
            </a:extLst>
          </p:cNvPr>
          <p:cNvSpPr>
            <a:spLocks noGrp="1"/>
          </p:cNvSpPr>
          <p:nvPr>
            <p:ph type="sldNum" sz="quarter" idx="12"/>
          </p:nvPr>
        </p:nvSpPr>
        <p:spPr/>
        <p:txBody>
          <a:bodyPr/>
          <a:lstStyle/>
          <a:p>
            <a:fld id="{0A297500-7527-634B-90F4-69D0994C32B4}" type="slidenum">
              <a:rPr lang="nl-NL" smtClean="0"/>
              <a:t>43</a:t>
            </a:fld>
            <a:endParaRPr lang="nl-NL"/>
          </a:p>
        </p:txBody>
      </p:sp>
      <p:sp>
        <p:nvSpPr>
          <p:cNvPr id="5" name="Title 4">
            <a:extLst>
              <a:ext uri="{FF2B5EF4-FFF2-40B4-BE49-F238E27FC236}">
                <a16:creationId xmlns:a16="http://schemas.microsoft.com/office/drawing/2014/main" id="{CE2F6047-5A45-CB42-A6AA-B4816BAC537B}"/>
              </a:ext>
            </a:extLst>
          </p:cNvPr>
          <p:cNvSpPr>
            <a:spLocks noGrp="1"/>
          </p:cNvSpPr>
          <p:nvPr>
            <p:ph type="title"/>
          </p:nvPr>
        </p:nvSpPr>
        <p:spPr/>
        <p:txBody>
          <a:bodyPr>
            <a:normAutofit/>
          </a:bodyPr>
          <a:lstStyle/>
          <a:p>
            <a:r>
              <a:rPr lang="en-US" dirty="0"/>
              <a:t>Cell 2: Set up shape mappers</a:t>
            </a:r>
          </a:p>
        </p:txBody>
      </p:sp>
    </p:spTree>
    <p:extLst>
      <p:ext uri="{BB962C8B-B14F-4D97-AF65-F5344CB8AC3E}">
        <p14:creationId xmlns:p14="http://schemas.microsoft.com/office/powerpoint/2010/main" val="2327291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61380F-B21E-7D49-8A86-8F642AF0BCA9}"/>
              </a:ext>
            </a:extLst>
          </p:cNvPr>
          <p:cNvSpPr>
            <a:spLocks noGrp="1"/>
          </p:cNvSpPr>
          <p:nvPr>
            <p:ph idx="1"/>
          </p:nvPr>
        </p:nvSpPr>
        <p:spPr/>
        <p:txBody>
          <a:bodyPr>
            <a:normAutofit lnSpcReduction="10000"/>
          </a:bodyPr>
          <a:lstStyle/>
          <a:p>
            <a:r>
              <a:rPr lang="en-US" dirty="0"/>
              <a:t>This cell addresses how to process files in batch.</a:t>
            </a:r>
          </a:p>
          <a:p>
            <a:r>
              <a:rPr lang="en-US" dirty="0"/>
              <a:t>First each target file and landmark file is loaded</a:t>
            </a:r>
          </a:p>
          <a:p>
            <a:r>
              <a:rPr lang="en-US" dirty="0"/>
              <a:t>The landmarks on the target and floating face are used to estimate a first rigid alignment of the floating to the target.</a:t>
            </a:r>
          </a:p>
          <a:p>
            <a:r>
              <a:rPr lang="en-US" dirty="0"/>
              <a:t>There is a rough check of whether the </a:t>
            </a:r>
            <a:r>
              <a:rPr lang="en-US" dirty="0" err="1"/>
              <a:t>normals</a:t>
            </a:r>
            <a:r>
              <a:rPr lang="en-US" dirty="0"/>
              <a:t> of the floating and target both point inwards/outwards (if one set points inwards and one set points outwards this can cause many problems).</a:t>
            </a:r>
          </a:p>
          <a:p>
            <a:r>
              <a:rPr lang="en-US" dirty="0"/>
              <a:t>Executes Rigid ICP</a:t>
            </a:r>
          </a:p>
          <a:p>
            <a:r>
              <a:rPr lang="en-US" dirty="0"/>
              <a:t>Executes Non Rigid ICP</a:t>
            </a:r>
          </a:p>
          <a:p>
            <a:r>
              <a:rPr lang="en-US" dirty="0"/>
              <a:t>Saves the result.</a:t>
            </a:r>
          </a:p>
          <a:p>
            <a:endParaRPr lang="en-US" dirty="0"/>
          </a:p>
        </p:txBody>
      </p:sp>
      <p:sp>
        <p:nvSpPr>
          <p:cNvPr id="3" name="Footer Placeholder 2">
            <a:extLst>
              <a:ext uri="{FF2B5EF4-FFF2-40B4-BE49-F238E27FC236}">
                <a16:creationId xmlns:a16="http://schemas.microsoft.com/office/drawing/2014/main" id="{01542EC4-2279-324E-867E-9F6DF9B4BFB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4B9A316-7D44-3F4A-95AD-87A41678A5BB}"/>
              </a:ext>
            </a:extLst>
          </p:cNvPr>
          <p:cNvSpPr>
            <a:spLocks noGrp="1"/>
          </p:cNvSpPr>
          <p:nvPr>
            <p:ph type="sldNum" sz="quarter" idx="12"/>
          </p:nvPr>
        </p:nvSpPr>
        <p:spPr/>
        <p:txBody>
          <a:bodyPr/>
          <a:lstStyle/>
          <a:p>
            <a:fld id="{0A297500-7527-634B-90F4-69D0994C32B4}" type="slidenum">
              <a:rPr lang="nl-NL" smtClean="0"/>
              <a:t>44</a:t>
            </a:fld>
            <a:endParaRPr lang="nl-NL"/>
          </a:p>
        </p:txBody>
      </p:sp>
      <p:sp>
        <p:nvSpPr>
          <p:cNvPr id="5" name="Title 4">
            <a:extLst>
              <a:ext uri="{FF2B5EF4-FFF2-40B4-BE49-F238E27FC236}">
                <a16:creationId xmlns:a16="http://schemas.microsoft.com/office/drawing/2014/main" id="{13439169-0410-C849-8DAE-A573B16C70AA}"/>
              </a:ext>
            </a:extLst>
          </p:cNvPr>
          <p:cNvSpPr>
            <a:spLocks noGrp="1"/>
          </p:cNvSpPr>
          <p:nvPr>
            <p:ph type="title"/>
          </p:nvPr>
        </p:nvSpPr>
        <p:spPr/>
        <p:txBody>
          <a:bodyPr/>
          <a:lstStyle/>
          <a:p>
            <a:r>
              <a:rPr lang="en-US" dirty="0"/>
              <a:t>Cell 3: Batch Process Files</a:t>
            </a:r>
          </a:p>
        </p:txBody>
      </p:sp>
    </p:spTree>
    <p:extLst>
      <p:ext uri="{BB962C8B-B14F-4D97-AF65-F5344CB8AC3E}">
        <p14:creationId xmlns:p14="http://schemas.microsoft.com/office/powerpoint/2010/main" val="3508178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a:t>Four: </a:t>
            </a:r>
            <a:r>
              <a:rPr lang="nl-NL" dirty="0" err="1"/>
              <a:t>ShapeMapper</a:t>
            </a:r>
            <a:r>
              <a:rPr lang="nl-NL" dirty="0"/>
              <a:t> </a:t>
            </a:r>
            <a:r>
              <a:rPr lang="nl-NL" dirty="0" err="1"/>
              <a:t>Settings</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801058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06E5CF-DBC6-5440-AFE3-A70E86861B3D}"/>
              </a:ext>
            </a:extLst>
          </p:cNvPr>
          <p:cNvSpPr>
            <a:spLocks noGrp="1"/>
          </p:cNvSpPr>
          <p:nvPr>
            <p:ph idx="1"/>
          </p:nvPr>
        </p:nvSpPr>
        <p:spPr/>
        <p:txBody>
          <a:bodyPr/>
          <a:lstStyle/>
          <a:p>
            <a:r>
              <a:rPr lang="en-US" dirty="0"/>
              <a:t>In this section is first a description of all the settings of the </a:t>
            </a:r>
            <a:r>
              <a:rPr lang="en-US" dirty="0" err="1"/>
              <a:t>ShapeMappeer</a:t>
            </a:r>
            <a:r>
              <a:rPr lang="en-US" dirty="0"/>
              <a:t> and what they do. I will not go through all of them in the interests of time but they are here for your reference.</a:t>
            </a:r>
          </a:p>
          <a:p>
            <a:r>
              <a:rPr lang="en-US" dirty="0"/>
              <a:t>Then I will talk a little about the most important settings and how they should be set. </a:t>
            </a:r>
          </a:p>
        </p:txBody>
      </p:sp>
      <p:sp>
        <p:nvSpPr>
          <p:cNvPr id="3" name="Footer Placeholder 2">
            <a:extLst>
              <a:ext uri="{FF2B5EF4-FFF2-40B4-BE49-F238E27FC236}">
                <a16:creationId xmlns:a16="http://schemas.microsoft.com/office/drawing/2014/main" id="{110AC3B7-EBBA-3B49-8D57-AFAB078D58A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6E16739-8FA4-4F4D-8DAF-3924CF5BA20A}"/>
              </a:ext>
            </a:extLst>
          </p:cNvPr>
          <p:cNvSpPr>
            <a:spLocks noGrp="1"/>
          </p:cNvSpPr>
          <p:nvPr>
            <p:ph type="sldNum" sz="quarter" idx="12"/>
          </p:nvPr>
        </p:nvSpPr>
        <p:spPr/>
        <p:txBody>
          <a:bodyPr/>
          <a:lstStyle/>
          <a:p>
            <a:fld id="{0A297500-7527-634B-90F4-69D0994C32B4}" type="slidenum">
              <a:rPr lang="nl-NL" smtClean="0"/>
              <a:t>46</a:t>
            </a:fld>
            <a:endParaRPr lang="nl-NL"/>
          </a:p>
        </p:txBody>
      </p:sp>
      <p:sp>
        <p:nvSpPr>
          <p:cNvPr id="5" name="Title 4">
            <a:extLst>
              <a:ext uri="{FF2B5EF4-FFF2-40B4-BE49-F238E27FC236}">
                <a16:creationId xmlns:a16="http://schemas.microsoft.com/office/drawing/2014/main" id="{0F943CFD-EA6E-2540-AD8D-9289EBC1AE0A}"/>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4068757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lstStyle/>
          <a:p>
            <a:r>
              <a:rPr lang="en-US" dirty="0" err="1"/>
              <a:t>ShapeMapper.TransformationType</a:t>
            </a:r>
            <a:r>
              <a:rPr lang="en-US" dirty="0"/>
              <a:t> = [‘</a:t>
            </a:r>
            <a:r>
              <a:rPr lang="en-US" dirty="0" err="1"/>
              <a:t>rigid’,’nonrigid</a:t>
            </a:r>
            <a:r>
              <a:rPr lang="en-US" dirty="0"/>
              <a:t>’] controls whether to perform rigid (step 2) or nonrigid (step 3) mapping</a:t>
            </a:r>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47</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656837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lnSpcReduction="10000"/>
          </a:bodyPr>
          <a:lstStyle/>
          <a:p>
            <a:r>
              <a:rPr lang="en-US" dirty="0"/>
              <a:t>Settings controlling finding correspondences:</a:t>
            </a:r>
          </a:p>
          <a:p>
            <a:r>
              <a:rPr lang="en-US" dirty="0" err="1"/>
              <a:t>ShapeMapper.CorrespondencesSymmetric</a:t>
            </a:r>
            <a:r>
              <a:rPr lang="en-US" dirty="0"/>
              <a:t> = [</a:t>
            </a:r>
            <a:r>
              <a:rPr lang="en-US" dirty="0" err="1"/>
              <a:t>true,false</a:t>
            </a:r>
            <a:r>
              <a:rPr lang="en-US" dirty="0"/>
              <a:t>]; </a:t>
            </a:r>
            <a:r>
              <a:rPr lang="en-US" dirty="0">
                <a:solidFill>
                  <a:schemeClr val="tx2"/>
                </a:solidFill>
              </a:rPr>
              <a:t>if true correspondences are estimated from the template to target and target to template and combined -  this can help with mapping structures such as long bones and allows the target to 'pull' the template.</a:t>
            </a:r>
          </a:p>
          <a:p>
            <a:r>
              <a:rPr lang="en-US" dirty="0" err="1"/>
              <a:t>ShapeMapper.CorrespondencesNumNeighbours</a:t>
            </a:r>
            <a:r>
              <a:rPr lang="en-US" dirty="0"/>
              <a:t> = [some integer] </a:t>
            </a:r>
            <a:r>
              <a:rPr lang="en-US" dirty="0">
                <a:solidFill>
                  <a:schemeClr val="tx2"/>
                </a:solidFill>
              </a:rPr>
              <a:t>number of </a:t>
            </a:r>
            <a:r>
              <a:rPr lang="en-US" dirty="0" err="1">
                <a:solidFill>
                  <a:schemeClr val="tx2"/>
                </a:solidFill>
              </a:rPr>
              <a:t>neighbours</a:t>
            </a:r>
            <a:r>
              <a:rPr lang="en-US" dirty="0">
                <a:solidFill>
                  <a:schemeClr val="tx2"/>
                </a:solidFill>
              </a:rPr>
              <a:t> to use to estimate correspondences</a:t>
            </a:r>
          </a:p>
          <a:p>
            <a:r>
              <a:rPr lang="en-US" dirty="0" err="1"/>
              <a:t>ShapeMapper.CorrespondencesUseOrientation</a:t>
            </a:r>
            <a:r>
              <a:rPr lang="en-US" dirty="0"/>
              <a:t> = [true, false]  </a:t>
            </a:r>
            <a:r>
              <a:rPr lang="en-US" dirty="0">
                <a:solidFill>
                  <a:schemeClr val="tx2"/>
                </a:solidFill>
              </a:rPr>
              <a:t>whether to use the surface normal direction to estimate correspondences</a:t>
            </a:r>
          </a:p>
          <a:p>
            <a:r>
              <a:rPr lang="en-US" dirty="0" err="1"/>
              <a:t>ShapeMapper.CorrespondencesEqualizePushPull</a:t>
            </a:r>
            <a:r>
              <a:rPr lang="en-US" dirty="0"/>
              <a:t> = [true, false] </a:t>
            </a:r>
            <a:r>
              <a:rPr lang="en-US" dirty="0">
                <a:solidFill>
                  <a:srgbClr val="FF0000"/>
                </a:solidFill>
              </a:rPr>
              <a:t>what does this do and is there something important to know about setting it.</a:t>
            </a:r>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48</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2543458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fontScale="62500" lnSpcReduction="20000"/>
          </a:bodyPr>
          <a:lstStyle/>
          <a:p>
            <a:r>
              <a:rPr lang="en-US" dirty="0"/>
              <a:t>Settings controlling which points should be assigned more or less weight in calculating the transformation. (outlier detection and flagging)</a:t>
            </a:r>
          </a:p>
          <a:p>
            <a:r>
              <a:rPr lang="en-US" dirty="0" err="1"/>
              <a:t>ShapeMapper.InlierKappa</a:t>
            </a:r>
            <a:r>
              <a:rPr lang="en-US" dirty="0"/>
              <a:t> = [any floating point value] </a:t>
            </a:r>
            <a:r>
              <a:rPr lang="en-US" dirty="0">
                <a:solidFill>
                  <a:schemeClr val="tx2"/>
                </a:solidFill>
              </a:rPr>
              <a:t>if the point is extreme within the distribution of differences between points of the floating and target face it will be </a:t>
            </a:r>
            <a:r>
              <a:rPr lang="en-US" dirty="0" err="1">
                <a:solidFill>
                  <a:schemeClr val="tx2"/>
                </a:solidFill>
              </a:rPr>
              <a:t>downweighted</a:t>
            </a:r>
            <a:r>
              <a:rPr lang="en-US" dirty="0">
                <a:solidFill>
                  <a:schemeClr val="tx2"/>
                </a:solidFill>
              </a:rPr>
              <a:t>. This setting is z-score determining how extreme this difference must be. </a:t>
            </a:r>
          </a:p>
          <a:p>
            <a:r>
              <a:rPr lang="en-US" dirty="0" err="1"/>
              <a:t>ShapeMapper.InlierUseOrientation</a:t>
            </a:r>
            <a:r>
              <a:rPr lang="en-US" dirty="0"/>
              <a:t> = [</a:t>
            </a:r>
            <a:r>
              <a:rPr lang="en-US" dirty="0" err="1"/>
              <a:t>true,false</a:t>
            </a:r>
            <a:r>
              <a:rPr lang="en-US" dirty="0"/>
              <a:t>] </a:t>
            </a:r>
            <a:r>
              <a:rPr lang="en-US" dirty="0">
                <a:solidFill>
                  <a:schemeClr val="tx2"/>
                </a:solidFill>
              </a:rPr>
              <a:t> whether to use similarity of surface normal direction is determining the 'difference’ (see above) between points on the floating and target shapes. If false the difference swill just be the distances between corresponding points. </a:t>
            </a:r>
          </a:p>
          <a:p>
            <a:r>
              <a:rPr lang="en-US" dirty="0" err="1"/>
              <a:t>ShapeMapper.FlagFloatingBoundary</a:t>
            </a:r>
            <a:r>
              <a:rPr lang="en-US" dirty="0"/>
              <a:t> = [</a:t>
            </a:r>
            <a:r>
              <a:rPr lang="en-US" dirty="0" err="1"/>
              <a:t>true,false</a:t>
            </a:r>
            <a:r>
              <a:rPr lang="en-US" dirty="0"/>
              <a:t>] </a:t>
            </a:r>
            <a:r>
              <a:rPr lang="en-US" dirty="0">
                <a:solidFill>
                  <a:schemeClr val="tx2"/>
                </a:solidFill>
              </a:rPr>
              <a:t>whether to ignore points that correspond to a point on the edge of the floating face</a:t>
            </a:r>
          </a:p>
          <a:p>
            <a:r>
              <a:rPr lang="en-US" dirty="0" err="1"/>
              <a:t>ShapeMapper.FlagTargetBoundary</a:t>
            </a:r>
            <a:r>
              <a:rPr lang="en-US" dirty="0"/>
              <a:t> = [true, false]  </a:t>
            </a:r>
            <a:r>
              <a:rPr lang="en-US" dirty="0">
                <a:solidFill>
                  <a:schemeClr val="tx2"/>
                </a:solidFill>
              </a:rPr>
              <a:t>whether to ignore points that correspond to a point on the edge of the target face</a:t>
            </a:r>
          </a:p>
          <a:p>
            <a:r>
              <a:rPr lang="en-US" dirty="0" err="1"/>
              <a:t>ShapeMapper.FlagTargetBadlySizedTriangles</a:t>
            </a:r>
            <a:r>
              <a:rPr lang="en-US" dirty="0"/>
              <a:t> = [</a:t>
            </a:r>
            <a:r>
              <a:rPr lang="en-US" dirty="0" err="1"/>
              <a:t>true,false</a:t>
            </a:r>
            <a:r>
              <a:rPr lang="en-US" dirty="0"/>
              <a:t>]  </a:t>
            </a:r>
            <a:r>
              <a:rPr lang="en-US" dirty="0">
                <a:solidFill>
                  <a:schemeClr val="tx2"/>
                </a:solidFill>
              </a:rPr>
              <a:t>whether to ignore points that correspond to a point belonging to a triangle that is unusual in the context of the given mesh </a:t>
            </a:r>
          </a:p>
          <a:p>
            <a:r>
              <a:rPr lang="en-US" dirty="0" err="1"/>
              <a:t>ShapeMapper.TriangleSizeZscore</a:t>
            </a:r>
            <a:r>
              <a:rPr lang="en-US" dirty="0"/>
              <a:t> = [any floating point value]; </a:t>
            </a:r>
            <a:r>
              <a:rPr lang="en-US" dirty="0">
                <a:solidFill>
                  <a:schemeClr val="tx2"/>
                </a:solidFill>
              </a:rPr>
              <a:t>how unusual does the triangle (see above) have to be</a:t>
            </a:r>
          </a:p>
          <a:p>
            <a:r>
              <a:rPr lang="en-US" dirty="0" err="1"/>
              <a:t>ShapeMapper.CorrespondencesFlagThreshold</a:t>
            </a:r>
            <a:r>
              <a:rPr lang="en-US" dirty="0"/>
              <a:t> = [0&lt;=x&lt;=1];</a:t>
            </a:r>
            <a:r>
              <a:rPr lang="en-US" dirty="0">
                <a:solidFill>
                  <a:srgbClr val="FF0000"/>
                </a:solidFill>
              </a:rPr>
              <a:t> what does this do exactly?</a:t>
            </a:r>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49</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173042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0B6ED79-A133-F44E-8EF1-002514F9DED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4E0DD4B0-62F3-434E-9D2B-EEDF276777E5}"/>
              </a:ext>
            </a:extLst>
          </p:cNvPr>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a:extLst>
              <a:ext uri="{FF2B5EF4-FFF2-40B4-BE49-F238E27FC236}">
                <a16:creationId xmlns:a16="http://schemas.microsoft.com/office/drawing/2014/main" id="{6CCEDF0D-C44D-2A49-9230-6D24D669811F}"/>
              </a:ext>
            </a:extLst>
          </p:cNvPr>
          <p:cNvSpPr>
            <a:spLocks noGrp="1"/>
          </p:cNvSpPr>
          <p:nvPr>
            <p:ph type="title"/>
          </p:nvPr>
        </p:nvSpPr>
        <p:spPr/>
        <p:txBody>
          <a:bodyPr/>
          <a:lstStyle/>
          <a:p>
            <a:r>
              <a:rPr lang="en-US" dirty="0"/>
              <a:t>Spatially-dense phenotyping</a:t>
            </a:r>
          </a:p>
        </p:txBody>
      </p:sp>
      <p:pic>
        <p:nvPicPr>
          <p:cNvPr id="7" name="Picture 6">
            <a:extLst>
              <a:ext uri="{FF2B5EF4-FFF2-40B4-BE49-F238E27FC236}">
                <a16:creationId xmlns:a16="http://schemas.microsoft.com/office/drawing/2014/main" id="{5FB4C4F2-3D80-0D4C-A1FB-4268074900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19" y="744953"/>
            <a:ext cx="10972822" cy="5486411"/>
          </a:xfrm>
          <a:prstGeom prst="rect">
            <a:avLst/>
          </a:prstGeom>
        </p:spPr>
      </p:pic>
    </p:spTree>
    <p:extLst>
      <p:ext uri="{BB962C8B-B14F-4D97-AF65-F5344CB8AC3E}">
        <p14:creationId xmlns:p14="http://schemas.microsoft.com/office/powerpoint/2010/main" val="1666364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fontScale="70000" lnSpcReduction="20000"/>
          </a:bodyPr>
          <a:lstStyle/>
          <a:p>
            <a:r>
              <a:rPr lang="en-US" dirty="0"/>
              <a:t>Settings controlling regularization of the deformation field and deterministic annealing.</a:t>
            </a:r>
          </a:p>
          <a:p>
            <a:r>
              <a:rPr lang="en-US" dirty="0" err="1"/>
              <a:t>ShapeMapper.NumIterations</a:t>
            </a:r>
            <a:r>
              <a:rPr lang="en-US" dirty="0"/>
              <a:t> = [integer]  </a:t>
            </a:r>
            <a:r>
              <a:rPr lang="en-US" dirty="0">
                <a:solidFill>
                  <a:schemeClr val="tx2"/>
                </a:solidFill>
              </a:rPr>
              <a:t>number of iterations of the algorithm</a:t>
            </a:r>
          </a:p>
          <a:p>
            <a:r>
              <a:rPr lang="en-US" dirty="0" err="1"/>
              <a:t>ShapeMapper.TransformSigma</a:t>
            </a:r>
            <a:r>
              <a:rPr lang="en-US" dirty="0"/>
              <a:t> = [any floating point value];  </a:t>
            </a:r>
            <a:r>
              <a:rPr lang="en-US" dirty="0">
                <a:solidFill>
                  <a:schemeClr val="tx2"/>
                </a:solidFill>
              </a:rPr>
              <a:t>the width of the Gaussian with which to convolve the deformation field</a:t>
            </a:r>
          </a:p>
          <a:p>
            <a:r>
              <a:rPr lang="en-US" dirty="0" err="1"/>
              <a:t>ShapeMapper.TransformNumNeighbors</a:t>
            </a:r>
            <a:r>
              <a:rPr lang="en-US" dirty="0"/>
              <a:t> = [integer]  </a:t>
            </a:r>
            <a:r>
              <a:rPr lang="en-US" dirty="0">
                <a:solidFill>
                  <a:schemeClr val="tx2"/>
                </a:solidFill>
              </a:rPr>
              <a:t>for efficiency, when convolving with the Gaussian not all deformation vectors are incorporated into the weighted average it will only average the n closest </a:t>
            </a:r>
            <a:r>
              <a:rPr lang="en-US" dirty="0" err="1">
                <a:solidFill>
                  <a:schemeClr val="tx2"/>
                </a:solidFill>
              </a:rPr>
              <a:t>neighbours</a:t>
            </a:r>
            <a:r>
              <a:rPr lang="en-US" dirty="0">
                <a:solidFill>
                  <a:schemeClr val="tx2"/>
                </a:solidFill>
              </a:rPr>
              <a:t>. This setting sets the value of n</a:t>
            </a:r>
          </a:p>
          <a:p>
            <a:r>
              <a:rPr lang="en-US" dirty="0" err="1"/>
              <a:t>ShapeMapper.TransformNumViscousIterationsStart</a:t>
            </a:r>
            <a:r>
              <a:rPr lang="en-US" dirty="0"/>
              <a:t> = [integer]  </a:t>
            </a:r>
            <a:r>
              <a:rPr lang="en-US" dirty="0">
                <a:solidFill>
                  <a:schemeClr val="tx2"/>
                </a:solidFill>
              </a:rPr>
              <a:t>number of iterations of viscous smoothing applied during iteration 1</a:t>
            </a:r>
          </a:p>
          <a:p>
            <a:r>
              <a:rPr lang="en-US" dirty="0" err="1"/>
              <a:t>ShapeMapper.TransformNumViscousIterationsEnd</a:t>
            </a:r>
            <a:r>
              <a:rPr lang="en-US" dirty="0"/>
              <a:t> = [integer] </a:t>
            </a:r>
            <a:r>
              <a:rPr lang="en-US" dirty="0">
                <a:solidFill>
                  <a:schemeClr val="tx2"/>
                </a:solidFill>
              </a:rPr>
              <a:t>number of iterations of viscous smoothing applied during the final iteration.</a:t>
            </a:r>
          </a:p>
          <a:p>
            <a:r>
              <a:rPr lang="en-US" dirty="0">
                <a:solidFill>
                  <a:schemeClr val="tx2"/>
                </a:solidFill>
              </a:rPr>
              <a:t> </a:t>
            </a:r>
            <a:r>
              <a:rPr lang="en-US" dirty="0" err="1"/>
              <a:t>ShapeMapper.TransformNumElasticIterationsStart</a:t>
            </a:r>
            <a:r>
              <a:rPr lang="en-US" dirty="0"/>
              <a:t> = [integer][ </a:t>
            </a:r>
            <a:r>
              <a:rPr lang="en-US" dirty="0">
                <a:solidFill>
                  <a:schemeClr val="tx2"/>
                </a:solidFill>
              </a:rPr>
              <a:t>number of iterations of elastic smoothing applied during iteration 1</a:t>
            </a:r>
          </a:p>
          <a:p>
            <a:r>
              <a:rPr lang="en-US" dirty="0" err="1"/>
              <a:t>ShapeMapper.TransformNumElasticIterationsEnd</a:t>
            </a:r>
            <a:r>
              <a:rPr lang="en-US" dirty="0"/>
              <a:t> = [integer] </a:t>
            </a:r>
            <a:r>
              <a:rPr lang="en-US" dirty="0">
                <a:solidFill>
                  <a:schemeClr val="tx2"/>
                </a:solidFill>
              </a:rPr>
              <a:t>number of iterations of elastic smoothing applied on the final iteration. </a:t>
            </a:r>
            <a:br>
              <a:rPr lang="en-US" dirty="0"/>
            </a:br>
            <a:endParaRPr lang="en-US" dirty="0"/>
          </a:p>
          <a:p>
            <a:endParaRPr lang="en-US" dirty="0"/>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50</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967260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F50CFB-49FD-D046-A9AD-E7F09FCD2BC7}"/>
              </a:ext>
            </a:extLst>
          </p:cNvPr>
          <p:cNvSpPr>
            <a:spLocks noGrp="1"/>
          </p:cNvSpPr>
          <p:nvPr>
            <p:ph idx="1"/>
          </p:nvPr>
        </p:nvSpPr>
        <p:spPr/>
        <p:txBody>
          <a:bodyPr/>
          <a:lstStyle/>
          <a:p>
            <a:r>
              <a:rPr lang="en-US" dirty="0"/>
              <a:t>Settings controlling </a:t>
            </a:r>
            <a:r>
              <a:rPr lang="en-US" dirty="0" err="1"/>
              <a:t>upsampling</a:t>
            </a:r>
            <a:r>
              <a:rPr lang="en-US" dirty="0"/>
              <a:t> of the target</a:t>
            </a:r>
          </a:p>
          <a:p>
            <a:r>
              <a:rPr lang="en-US" dirty="0" err="1"/>
              <a:t>ShapeMapper.UpSampleTarget</a:t>
            </a:r>
            <a:r>
              <a:rPr lang="en-US" dirty="0"/>
              <a:t> = [false, true]  </a:t>
            </a:r>
            <a:r>
              <a:rPr lang="en-US" dirty="0">
                <a:solidFill>
                  <a:schemeClr val="accent1"/>
                </a:solidFill>
              </a:rPr>
              <a:t>whether to </a:t>
            </a:r>
            <a:r>
              <a:rPr lang="en-US" dirty="0" err="1">
                <a:solidFill>
                  <a:schemeClr val="accent1"/>
                </a:solidFill>
              </a:rPr>
              <a:t>upsample</a:t>
            </a:r>
            <a:r>
              <a:rPr lang="en-US" dirty="0">
                <a:solidFill>
                  <a:schemeClr val="accent1"/>
                </a:solidFill>
              </a:rPr>
              <a:t> the target or not</a:t>
            </a:r>
          </a:p>
          <a:p>
            <a:r>
              <a:rPr lang="en-US" dirty="0" err="1"/>
              <a:t>ShapeMapper.UpSampleMode</a:t>
            </a:r>
            <a:r>
              <a:rPr lang="en-US" dirty="0"/>
              <a:t> = 'size’ </a:t>
            </a:r>
            <a:r>
              <a:rPr lang="en-US" dirty="0">
                <a:solidFill>
                  <a:srgbClr val="FF0000"/>
                </a:solidFill>
              </a:rPr>
              <a:t>what does this mean</a:t>
            </a:r>
          </a:p>
          <a:p>
            <a:r>
              <a:rPr lang="en-US" dirty="0" err="1"/>
              <a:t>ShapeMapper.UpSampleVal</a:t>
            </a:r>
            <a:r>
              <a:rPr lang="en-US" dirty="0"/>
              <a:t> = 1.5; </a:t>
            </a:r>
            <a:r>
              <a:rPr lang="en-US" dirty="0">
                <a:solidFill>
                  <a:srgbClr val="FF0000"/>
                </a:solidFill>
              </a:rPr>
              <a:t>likewise</a:t>
            </a:r>
          </a:p>
          <a:p>
            <a:pPr marL="0" indent="0">
              <a:buNone/>
            </a:pPr>
            <a:br>
              <a:rPr lang="en-US" dirty="0"/>
            </a:br>
            <a:endParaRPr lang="en-US" dirty="0"/>
          </a:p>
          <a:p>
            <a:endParaRPr lang="en-US" dirty="0"/>
          </a:p>
        </p:txBody>
      </p:sp>
      <p:sp>
        <p:nvSpPr>
          <p:cNvPr id="3" name="Footer Placeholder 2">
            <a:extLst>
              <a:ext uri="{FF2B5EF4-FFF2-40B4-BE49-F238E27FC236}">
                <a16:creationId xmlns:a16="http://schemas.microsoft.com/office/drawing/2014/main" id="{68B57594-00CA-CC44-85CC-6167656F2DF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D05B4D0-E7FF-9A48-A0A7-86952FFD561D}"/>
              </a:ext>
            </a:extLst>
          </p:cNvPr>
          <p:cNvSpPr>
            <a:spLocks noGrp="1"/>
          </p:cNvSpPr>
          <p:nvPr>
            <p:ph type="sldNum" sz="quarter" idx="12"/>
          </p:nvPr>
        </p:nvSpPr>
        <p:spPr/>
        <p:txBody>
          <a:bodyPr/>
          <a:lstStyle/>
          <a:p>
            <a:fld id="{0A297500-7527-634B-90F4-69D0994C32B4}" type="slidenum">
              <a:rPr lang="nl-NL" smtClean="0"/>
              <a:t>51</a:t>
            </a:fld>
            <a:endParaRPr lang="nl-NL"/>
          </a:p>
        </p:txBody>
      </p:sp>
      <p:sp>
        <p:nvSpPr>
          <p:cNvPr id="5" name="Title 4">
            <a:extLst>
              <a:ext uri="{FF2B5EF4-FFF2-40B4-BE49-F238E27FC236}">
                <a16:creationId xmlns:a16="http://schemas.microsoft.com/office/drawing/2014/main" id="{92702E6E-1710-CF41-A68D-D36CA3F1F528}"/>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2381453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62442E-F6AB-AA48-94ED-407C43A1D23A}"/>
              </a:ext>
            </a:extLst>
          </p:cNvPr>
          <p:cNvSpPr>
            <a:spLocks noGrp="1"/>
          </p:cNvSpPr>
          <p:nvPr>
            <p:ph idx="1"/>
          </p:nvPr>
        </p:nvSpPr>
        <p:spPr/>
        <p:txBody>
          <a:bodyPr/>
          <a:lstStyle/>
          <a:p>
            <a:r>
              <a:rPr lang="en-US" dirty="0"/>
              <a:t>It is possible to explicitly optimize each setting for speed and accuracy on a given dataset if a proper validation data exists (see supplementary material of White et al (2019)). But there is also a lot of common-sense that can be applied that can save you time if no such dataset exists and/or can limit the number of settings to explicitly tune.</a:t>
            </a:r>
          </a:p>
          <a:p>
            <a:endParaRPr lang="en-US" dirty="0"/>
          </a:p>
        </p:txBody>
      </p:sp>
      <p:sp>
        <p:nvSpPr>
          <p:cNvPr id="3" name="Footer Placeholder 2">
            <a:extLst>
              <a:ext uri="{FF2B5EF4-FFF2-40B4-BE49-F238E27FC236}">
                <a16:creationId xmlns:a16="http://schemas.microsoft.com/office/drawing/2014/main" id="{35461591-D40C-CF40-BB73-AF46A6410BB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8C75A6DC-FE6B-A944-9CB6-BCDAD6C133C9}"/>
              </a:ext>
            </a:extLst>
          </p:cNvPr>
          <p:cNvSpPr>
            <a:spLocks noGrp="1"/>
          </p:cNvSpPr>
          <p:nvPr>
            <p:ph type="sldNum" sz="quarter" idx="12"/>
          </p:nvPr>
        </p:nvSpPr>
        <p:spPr/>
        <p:txBody>
          <a:bodyPr/>
          <a:lstStyle/>
          <a:p>
            <a:fld id="{0A297500-7527-634B-90F4-69D0994C32B4}" type="slidenum">
              <a:rPr lang="nl-NL" smtClean="0"/>
              <a:t>52</a:t>
            </a:fld>
            <a:endParaRPr lang="nl-NL"/>
          </a:p>
        </p:txBody>
      </p:sp>
      <p:sp>
        <p:nvSpPr>
          <p:cNvPr id="5" name="Title 4">
            <a:extLst>
              <a:ext uri="{FF2B5EF4-FFF2-40B4-BE49-F238E27FC236}">
                <a16:creationId xmlns:a16="http://schemas.microsoft.com/office/drawing/2014/main" id="{61C6A54E-9E80-134D-A305-7A3E4377492B}"/>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2853849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lstStyle/>
          <a:p>
            <a:r>
              <a:rPr lang="en-US" dirty="0"/>
              <a:t>For rigid mapping – don’t worry too much.</a:t>
            </a:r>
          </a:p>
          <a:p>
            <a:r>
              <a:rPr lang="en-US" dirty="0" err="1"/>
              <a:t>ShapeMapper.NumIterations</a:t>
            </a:r>
            <a:r>
              <a:rPr lang="en-US" dirty="0"/>
              <a:t> = 30 should be more than adequate</a:t>
            </a:r>
          </a:p>
          <a:p>
            <a:r>
              <a:rPr lang="en-US" dirty="0"/>
              <a:t> </a:t>
            </a:r>
            <a:r>
              <a:rPr lang="en-US" dirty="0" err="1"/>
              <a:t>Shape.Mapper.InlierKappa</a:t>
            </a:r>
            <a:r>
              <a:rPr lang="en-US" dirty="0"/>
              <a:t>  = a standard z-score cut-off (e.g. 3).</a:t>
            </a:r>
          </a:p>
          <a:p>
            <a:r>
              <a:rPr lang="en-US" dirty="0" err="1"/>
              <a:t>ShapeMapper.CorrespondencesUseOrientation</a:t>
            </a:r>
            <a:r>
              <a:rPr lang="en-US" dirty="0"/>
              <a:t> = true. This will especially help (in both rigid and non-rigid mapping) for structure with an inner and outer surface that point in different directions – e.g. the inner and outer surface of the mandibular bone to stop the inner surface matching the the outer or vice versa.</a:t>
            </a:r>
          </a:p>
          <a:p>
            <a:endParaRPr lang="en-US" dirty="0"/>
          </a:p>
          <a:p>
            <a:pPr marL="0" indent="0">
              <a:buNone/>
            </a:pPr>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53</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Rigid Mapping</a:t>
            </a:r>
          </a:p>
        </p:txBody>
      </p:sp>
    </p:spTree>
    <p:extLst>
      <p:ext uri="{BB962C8B-B14F-4D97-AF65-F5344CB8AC3E}">
        <p14:creationId xmlns:p14="http://schemas.microsoft.com/office/powerpoint/2010/main" val="1368334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normAutofit fontScale="92500"/>
          </a:bodyPr>
          <a:lstStyle/>
          <a:p>
            <a:r>
              <a:rPr lang="en-US" b="1" dirty="0"/>
              <a:t>Annealing</a:t>
            </a:r>
          </a:p>
          <a:p>
            <a:r>
              <a:rPr lang="en-US" dirty="0"/>
              <a:t>If computing time is not a factor, the slower the annealing the better. Begin with a lot of </a:t>
            </a:r>
            <a:r>
              <a:rPr lang="en-US" dirty="0" err="1"/>
              <a:t>regularisation</a:t>
            </a:r>
            <a:r>
              <a:rPr lang="en-US" dirty="0"/>
              <a:t> and step down gradually.</a:t>
            </a:r>
          </a:p>
          <a:p>
            <a:r>
              <a:rPr lang="en-US" dirty="0"/>
              <a:t>So set </a:t>
            </a:r>
            <a:r>
              <a:rPr lang="en-US" dirty="0" err="1"/>
              <a:t>ShapeMapper.NumIterations</a:t>
            </a:r>
            <a:r>
              <a:rPr lang="en-US" dirty="0"/>
              <a:t>; </a:t>
            </a:r>
            <a:r>
              <a:rPr lang="en-US" dirty="0" err="1"/>
              <a:t>ShapeMapper.NumViscousIterationsStart</a:t>
            </a:r>
            <a:r>
              <a:rPr lang="en-US" dirty="0"/>
              <a:t>; </a:t>
            </a:r>
            <a:r>
              <a:rPr lang="en-US" dirty="0" err="1"/>
              <a:t>ShapeMapper.NumElasticIterationStart</a:t>
            </a:r>
            <a:r>
              <a:rPr lang="en-US" dirty="0"/>
              <a:t> all quite high. </a:t>
            </a:r>
          </a:p>
          <a:p>
            <a:r>
              <a:rPr lang="en-US" dirty="0"/>
              <a:t>from experience approximately ~200-300 for all these settings qualifies as ’quite high’.</a:t>
            </a:r>
          </a:p>
          <a:p>
            <a:r>
              <a:rPr lang="en-US" dirty="0"/>
              <a:t> </a:t>
            </a:r>
            <a:r>
              <a:rPr lang="en-US" dirty="0" err="1"/>
              <a:t>ShapeMapper.NumViscousIterationsEnd</a:t>
            </a:r>
            <a:r>
              <a:rPr lang="en-US" dirty="0"/>
              <a:t> and </a:t>
            </a:r>
            <a:r>
              <a:rPr lang="en-US" dirty="0" err="1"/>
              <a:t>ShapeMapper.NumElasticIterationsEnd</a:t>
            </a:r>
            <a:r>
              <a:rPr lang="en-US" dirty="0"/>
              <a:t> should usually be one (or potentially zero if mesh is very high quality) to ensure the floating face actually ends up on the surface of the target. </a:t>
            </a:r>
          </a:p>
          <a:p>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54</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Non-rigid Mapping</a:t>
            </a:r>
          </a:p>
        </p:txBody>
      </p:sp>
    </p:spTree>
    <p:extLst>
      <p:ext uri="{BB962C8B-B14F-4D97-AF65-F5344CB8AC3E}">
        <p14:creationId xmlns:p14="http://schemas.microsoft.com/office/powerpoint/2010/main" val="2951660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normAutofit/>
          </a:bodyPr>
          <a:lstStyle/>
          <a:p>
            <a:r>
              <a:rPr lang="en-US" b="1" dirty="0"/>
              <a:t>Correspondences</a:t>
            </a:r>
          </a:p>
          <a:p>
            <a:r>
              <a:rPr lang="en-US" dirty="0" err="1"/>
              <a:t>ShapeMapping.CorrespondencesSymmetric</a:t>
            </a:r>
            <a:r>
              <a:rPr lang="en-US" dirty="0"/>
              <a:t> = true; particularly helps for mapping ‘tube like’ structures (e.g. long bones/mandibular condyles) as it allows the target shape to ‘pull’ the floating. </a:t>
            </a:r>
          </a:p>
          <a:p>
            <a:r>
              <a:rPr lang="en-US" dirty="0" err="1"/>
              <a:t>ShapeMapper.CorrespondencesUseOrientation</a:t>
            </a:r>
            <a:r>
              <a:rPr lang="en-US" dirty="0"/>
              <a:t>=true; in general set this to true unless there is something really weird about the </a:t>
            </a:r>
            <a:r>
              <a:rPr lang="en-US" dirty="0" err="1"/>
              <a:t>normals</a:t>
            </a:r>
            <a:r>
              <a:rPr lang="en-US" dirty="0"/>
              <a:t> of your meshes</a:t>
            </a:r>
            <a:r>
              <a:rPr lang="en-US" dirty="0">
                <a:solidFill>
                  <a:schemeClr val="accent1"/>
                </a:solidFill>
              </a:rPr>
              <a:t>.  </a:t>
            </a:r>
            <a:endParaRPr lang="en-US" dirty="0"/>
          </a:p>
          <a:p>
            <a:r>
              <a:rPr lang="en-US" dirty="0" err="1"/>
              <a:t>ShapeMapper.CorrespondencesEqualizePushPull</a:t>
            </a:r>
            <a:r>
              <a:rPr lang="en-US" dirty="0"/>
              <a:t>; </a:t>
            </a:r>
            <a:r>
              <a:rPr lang="en-US" dirty="0">
                <a:solidFill>
                  <a:srgbClr val="FF0000"/>
                </a:solidFill>
              </a:rPr>
              <a:t>is there anything to say about this</a:t>
            </a:r>
          </a:p>
          <a:p>
            <a:endParaRPr lang="en-US" b="1" dirty="0"/>
          </a:p>
          <a:p>
            <a:endParaRPr lang="en-US" b="1" dirty="0"/>
          </a:p>
          <a:p>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55</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Non-rigid Mapping </a:t>
            </a:r>
          </a:p>
        </p:txBody>
      </p:sp>
    </p:spTree>
    <p:extLst>
      <p:ext uri="{BB962C8B-B14F-4D97-AF65-F5344CB8AC3E}">
        <p14:creationId xmlns:p14="http://schemas.microsoft.com/office/powerpoint/2010/main" val="679412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A8544-357E-3942-86E1-BAD6771BE42D}"/>
              </a:ext>
            </a:extLst>
          </p:cNvPr>
          <p:cNvSpPr>
            <a:spLocks noGrp="1"/>
          </p:cNvSpPr>
          <p:nvPr>
            <p:ph idx="1"/>
          </p:nvPr>
        </p:nvSpPr>
        <p:spPr/>
        <p:txBody>
          <a:bodyPr>
            <a:normAutofit/>
          </a:bodyPr>
          <a:lstStyle/>
          <a:p>
            <a:r>
              <a:rPr lang="en-US" b="1" dirty="0"/>
              <a:t>Outlier Detection/Flagging</a:t>
            </a:r>
          </a:p>
          <a:p>
            <a:r>
              <a:rPr lang="en-US" dirty="0" err="1"/>
              <a:t>ShapeMapper.InlierKappa</a:t>
            </a:r>
            <a:r>
              <a:rPr lang="en-US" dirty="0"/>
              <a:t> – set this very high. Effectively you want this outlier detection to be turned off in the non-rigid step otherwise outlier regions may not be deformed towards the target. In future we will allow you to actually turn it off entirely. </a:t>
            </a:r>
          </a:p>
          <a:p>
            <a:r>
              <a:rPr lang="en-US" dirty="0" err="1"/>
              <a:t>ShapeMapper.FlagTargetBoundary</a:t>
            </a:r>
            <a:r>
              <a:rPr lang="en-US" dirty="0"/>
              <a:t>  and </a:t>
            </a:r>
            <a:r>
              <a:rPr lang="en-US" dirty="0" err="1"/>
              <a:t>ShapeMapper.FlagFloatingBoundary</a:t>
            </a:r>
            <a:r>
              <a:rPr lang="en-US" dirty="0"/>
              <a:t> should be true if the mesh has a ‘boundary’  (is open). </a:t>
            </a:r>
          </a:p>
          <a:p>
            <a:endParaRPr lang="en-US" dirty="0"/>
          </a:p>
        </p:txBody>
      </p:sp>
      <p:sp>
        <p:nvSpPr>
          <p:cNvPr id="3" name="Footer Placeholder 2">
            <a:extLst>
              <a:ext uri="{FF2B5EF4-FFF2-40B4-BE49-F238E27FC236}">
                <a16:creationId xmlns:a16="http://schemas.microsoft.com/office/drawing/2014/main" id="{32B508A8-428A-2448-B449-A9E107758D79}"/>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6BCE660-AC61-DF43-984B-9E6544D420F8}"/>
              </a:ext>
            </a:extLst>
          </p:cNvPr>
          <p:cNvSpPr>
            <a:spLocks noGrp="1"/>
          </p:cNvSpPr>
          <p:nvPr>
            <p:ph type="sldNum" sz="quarter" idx="12"/>
          </p:nvPr>
        </p:nvSpPr>
        <p:spPr/>
        <p:txBody>
          <a:bodyPr/>
          <a:lstStyle/>
          <a:p>
            <a:fld id="{0A297500-7527-634B-90F4-69D0994C32B4}" type="slidenum">
              <a:rPr lang="nl-NL" smtClean="0"/>
              <a:t>56</a:t>
            </a:fld>
            <a:endParaRPr lang="nl-NL"/>
          </a:p>
        </p:txBody>
      </p:sp>
      <p:sp>
        <p:nvSpPr>
          <p:cNvPr id="5" name="Title 4">
            <a:extLst>
              <a:ext uri="{FF2B5EF4-FFF2-40B4-BE49-F238E27FC236}">
                <a16:creationId xmlns:a16="http://schemas.microsoft.com/office/drawing/2014/main" id="{CA870290-49D8-F241-A575-CAD05D33E9E3}"/>
              </a:ext>
            </a:extLst>
          </p:cNvPr>
          <p:cNvSpPr>
            <a:spLocks noGrp="1"/>
          </p:cNvSpPr>
          <p:nvPr>
            <p:ph type="title"/>
          </p:nvPr>
        </p:nvSpPr>
        <p:spPr/>
        <p:txBody>
          <a:bodyPr/>
          <a:lstStyle/>
          <a:p>
            <a:r>
              <a:rPr lang="en-US" dirty="0"/>
              <a:t>Non-rigid Mapping</a:t>
            </a:r>
          </a:p>
        </p:txBody>
      </p:sp>
    </p:spTree>
    <p:extLst>
      <p:ext uri="{BB962C8B-B14F-4D97-AF65-F5344CB8AC3E}">
        <p14:creationId xmlns:p14="http://schemas.microsoft.com/office/powerpoint/2010/main" val="1490221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A8544-357E-3942-86E1-BAD6771BE42D}"/>
              </a:ext>
            </a:extLst>
          </p:cNvPr>
          <p:cNvSpPr>
            <a:spLocks noGrp="1"/>
          </p:cNvSpPr>
          <p:nvPr>
            <p:ph idx="1"/>
          </p:nvPr>
        </p:nvSpPr>
        <p:spPr/>
        <p:txBody>
          <a:bodyPr>
            <a:normAutofit/>
          </a:bodyPr>
          <a:lstStyle/>
          <a:p>
            <a:r>
              <a:rPr lang="en-US" b="1" dirty="0"/>
              <a:t>Target </a:t>
            </a:r>
            <a:r>
              <a:rPr lang="en-US" b="1" dirty="0" err="1"/>
              <a:t>Upsampling</a:t>
            </a:r>
            <a:endParaRPr lang="en-US" b="1" dirty="0"/>
          </a:p>
          <a:p>
            <a:r>
              <a:rPr lang="en-US" dirty="0"/>
              <a:t>If the target mesh is very sparse or uneven it is a good idea to </a:t>
            </a:r>
            <a:r>
              <a:rPr lang="en-US" dirty="0" err="1"/>
              <a:t>upsample</a:t>
            </a:r>
            <a:r>
              <a:rPr lang="en-US" dirty="0"/>
              <a:t> it to create a denser, more regular mesh. </a:t>
            </a:r>
          </a:p>
          <a:p>
            <a:r>
              <a:rPr lang="en-US" dirty="0"/>
              <a:t>You can do this by setting </a:t>
            </a:r>
          </a:p>
          <a:p>
            <a:r>
              <a:rPr lang="en-US" dirty="0" err="1"/>
              <a:t>ShapeMapper.UpSampleTarget</a:t>
            </a:r>
            <a:r>
              <a:rPr lang="en-US" dirty="0"/>
              <a:t> = [false, true]  </a:t>
            </a:r>
            <a:r>
              <a:rPr lang="en-US" dirty="0">
                <a:solidFill>
                  <a:schemeClr val="accent1"/>
                </a:solidFill>
              </a:rPr>
              <a:t>whether to </a:t>
            </a:r>
            <a:r>
              <a:rPr lang="en-US" dirty="0" err="1">
                <a:solidFill>
                  <a:schemeClr val="accent1"/>
                </a:solidFill>
              </a:rPr>
              <a:t>upsample</a:t>
            </a:r>
            <a:r>
              <a:rPr lang="en-US" dirty="0">
                <a:solidFill>
                  <a:schemeClr val="accent1"/>
                </a:solidFill>
              </a:rPr>
              <a:t> the target or not</a:t>
            </a:r>
          </a:p>
          <a:p>
            <a:r>
              <a:rPr lang="en-US" dirty="0" err="1"/>
              <a:t>ShapeMapper.UpSampleMode</a:t>
            </a:r>
            <a:r>
              <a:rPr lang="en-US" dirty="0"/>
              <a:t> = 'size’ </a:t>
            </a:r>
            <a:r>
              <a:rPr lang="en-US" dirty="0">
                <a:solidFill>
                  <a:srgbClr val="FF0000"/>
                </a:solidFill>
              </a:rPr>
              <a:t>what does this mean</a:t>
            </a:r>
          </a:p>
          <a:p>
            <a:r>
              <a:rPr lang="en-US" dirty="0" err="1"/>
              <a:t>ShapeMapper.UpSampleVal</a:t>
            </a:r>
            <a:r>
              <a:rPr lang="en-US" dirty="0"/>
              <a:t> = 1.5; </a:t>
            </a:r>
            <a:r>
              <a:rPr lang="en-US" dirty="0">
                <a:solidFill>
                  <a:srgbClr val="FF0000"/>
                </a:solidFill>
              </a:rPr>
              <a:t>likewise</a:t>
            </a:r>
          </a:p>
          <a:p>
            <a:endParaRPr lang="en-US" b="1" dirty="0"/>
          </a:p>
          <a:p>
            <a:endParaRPr lang="en-US" b="1" dirty="0"/>
          </a:p>
          <a:p>
            <a:endParaRPr lang="en-US" dirty="0"/>
          </a:p>
        </p:txBody>
      </p:sp>
      <p:sp>
        <p:nvSpPr>
          <p:cNvPr id="3" name="Footer Placeholder 2">
            <a:extLst>
              <a:ext uri="{FF2B5EF4-FFF2-40B4-BE49-F238E27FC236}">
                <a16:creationId xmlns:a16="http://schemas.microsoft.com/office/drawing/2014/main" id="{32B508A8-428A-2448-B449-A9E107758D79}"/>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6BCE660-AC61-DF43-984B-9E6544D420F8}"/>
              </a:ext>
            </a:extLst>
          </p:cNvPr>
          <p:cNvSpPr>
            <a:spLocks noGrp="1"/>
          </p:cNvSpPr>
          <p:nvPr>
            <p:ph type="sldNum" sz="quarter" idx="12"/>
          </p:nvPr>
        </p:nvSpPr>
        <p:spPr/>
        <p:txBody>
          <a:bodyPr/>
          <a:lstStyle/>
          <a:p>
            <a:fld id="{0A297500-7527-634B-90F4-69D0994C32B4}" type="slidenum">
              <a:rPr lang="nl-NL" smtClean="0"/>
              <a:t>57</a:t>
            </a:fld>
            <a:endParaRPr lang="nl-NL"/>
          </a:p>
        </p:txBody>
      </p:sp>
      <p:sp>
        <p:nvSpPr>
          <p:cNvPr id="5" name="Title 4">
            <a:extLst>
              <a:ext uri="{FF2B5EF4-FFF2-40B4-BE49-F238E27FC236}">
                <a16:creationId xmlns:a16="http://schemas.microsoft.com/office/drawing/2014/main" id="{CA870290-49D8-F241-A575-CAD05D33E9E3}"/>
              </a:ext>
            </a:extLst>
          </p:cNvPr>
          <p:cNvSpPr>
            <a:spLocks noGrp="1"/>
          </p:cNvSpPr>
          <p:nvPr>
            <p:ph type="title"/>
          </p:nvPr>
        </p:nvSpPr>
        <p:spPr/>
        <p:txBody>
          <a:bodyPr/>
          <a:lstStyle/>
          <a:p>
            <a:r>
              <a:rPr lang="en-US" dirty="0"/>
              <a:t>Non-rigid Mapping</a:t>
            </a:r>
          </a:p>
        </p:txBody>
      </p:sp>
    </p:spTree>
    <p:extLst>
      <p:ext uri="{BB962C8B-B14F-4D97-AF65-F5344CB8AC3E}">
        <p14:creationId xmlns:p14="http://schemas.microsoft.com/office/powerpoint/2010/main" val="37983012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Five: Tutorial – </a:t>
            </a:r>
            <a:r>
              <a:rPr lang="nl-NL" dirty="0" err="1"/>
              <a:t>Exploring</a:t>
            </a:r>
            <a:r>
              <a:rPr lang="nl-NL" dirty="0"/>
              <a:t> </a:t>
            </a:r>
            <a:r>
              <a:rPr lang="nl-NL" dirty="0" err="1"/>
              <a:t>Shape</a:t>
            </a:r>
            <a:r>
              <a:rPr lang="nl-NL" dirty="0"/>
              <a:t> </a:t>
            </a:r>
            <a:r>
              <a:rPr lang="nl-NL" dirty="0" err="1"/>
              <a:t>Variation</a:t>
            </a:r>
            <a:r>
              <a:rPr lang="nl-NL" dirty="0"/>
              <a:t> </a:t>
            </a:r>
            <a:r>
              <a:rPr lang="nl-NL" dirty="0" err="1"/>
              <a:t>with</a:t>
            </a:r>
            <a:r>
              <a:rPr lang="nl-NL" dirty="0"/>
              <a:t> </a:t>
            </a:r>
            <a:r>
              <a:rPr lang="nl-NL" dirty="0" err="1"/>
              <a:t>Principal</a:t>
            </a:r>
            <a:r>
              <a:rPr lang="nl-NL" dirty="0"/>
              <a:t> </a:t>
            </a:r>
            <a:r>
              <a:rPr lang="nl-NL" dirty="0" err="1"/>
              <a:t>Components</a:t>
            </a:r>
            <a:r>
              <a:rPr lang="nl-NL" dirty="0"/>
              <a:t> Analysis </a:t>
            </a:r>
            <a:r>
              <a:rPr lang="nl-NL" dirty="0" err="1"/>
              <a:t>and</a:t>
            </a:r>
            <a:r>
              <a:rPr lang="nl-NL" dirty="0"/>
              <a:t> </a:t>
            </a:r>
            <a:r>
              <a:rPr lang="nl-NL" dirty="0" err="1"/>
              <a:t>Partial</a:t>
            </a:r>
            <a:r>
              <a:rPr lang="nl-NL" dirty="0"/>
              <a:t> </a:t>
            </a:r>
            <a:r>
              <a:rPr lang="nl-NL" dirty="0" err="1"/>
              <a:t>Least</a:t>
            </a:r>
            <a:r>
              <a:rPr lang="nl-NL" dirty="0"/>
              <a:t>-squares </a:t>
            </a:r>
            <a:r>
              <a:rPr lang="nl-NL" dirty="0" err="1"/>
              <a:t>Regression</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450953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0403D6-2477-CD43-BB9A-027E7A48CFB4}"/>
              </a:ext>
            </a:extLst>
          </p:cNvPr>
          <p:cNvSpPr>
            <a:spLocks noGrp="1"/>
          </p:cNvSpPr>
          <p:nvPr>
            <p:ph idx="1"/>
          </p:nvPr>
        </p:nvSpPr>
        <p:spPr/>
        <p:txBody>
          <a:bodyPr/>
          <a:lstStyle/>
          <a:p>
            <a:r>
              <a:rPr lang="en-US" dirty="0"/>
              <a:t>Open ‘</a:t>
            </a:r>
            <a:r>
              <a:rPr lang="en-US" dirty="0" err="1"/>
              <a:t>ShapeStatistics.m</a:t>
            </a:r>
            <a:r>
              <a:rPr lang="en-US" dirty="0"/>
              <a:t>’</a:t>
            </a:r>
          </a:p>
          <a:p>
            <a:endParaRPr lang="en-US" dirty="0"/>
          </a:p>
          <a:p>
            <a:r>
              <a:rPr lang="en-US" dirty="0"/>
              <a:t>This tutorial uses synthesized (i.e. not belonging to any real person) faces and metadata.</a:t>
            </a:r>
          </a:p>
          <a:p>
            <a:pPr lvl="1"/>
            <a:r>
              <a:rPr lang="en-US" dirty="0"/>
              <a:t>Note that all these faces are in correspondence (as though they were real faces that had been mapped with the template face). </a:t>
            </a:r>
          </a:p>
          <a:p>
            <a:pPr lvl="1"/>
            <a:r>
              <a:rPr lang="en-US" dirty="0"/>
              <a:t>They are composed of the same numbers of points and the same number point is in the same anatomical location in all cases.</a:t>
            </a:r>
          </a:p>
          <a:p>
            <a:pPr lvl="2"/>
            <a:r>
              <a:rPr lang="en-US" dirty="0"/>
              <a:t>This is required for any sort of multivariate analysis of point co-ordinates.</a:t>
            </a:r>
          </a:p>
          <a:p>
            <a:endParaRPr lang="en-US" dirty="0"/>
          </a:p>
          <a:p>
            <a:endParaRPr lang="en-US" dirty="0"/>
          </a:p>
        </p:txBody>
      </p:sp>
      <p:sp>
        <p:nvSpPr>
          <p:cNvPr id="3" name="Footer Placeholder 2">
            <a:extLst>
              <a:ext uri="{FF2B5EF4-FFF2-40B4-BE49-F238E27FC236}">
                <a16:creationId xmlns:a16="http://schemas.microsoft.com/office/drawing/2014/main" id="{88E1C66F-FE70-CE49-9403-AC24FDBC021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857F9DB1-BF68-4F4F-915D-0CDA569C54DF}"/>
              </a:ext>
            </a:extLst>
          </p:cNvPr>
          <p:cNvSpPr>
            <a:spLocks noGrp="1"/>
          </p:cNvSpPr>
          <p:nvPr>
            <p:ph type="sldNum" sz="quarter" idx="12"/>
          </p:nvPr>
        </p:nvSpPr>
        <p:spPr/>
        <p:txBody>
          <a:bodyPr/>
          <a:lstStyle/>
          <a:p>
            <a:fld id="{0A297500-7527-634B-90F4-69D0994C32B4}" type="slidenum">
              <a:rPr lang="nl-NL" smtClean="0"/>
              <a:t>59</a:t>
            </a:fld>
            <a:endParaRPr lang="nl-NL"/>
          </a:p>
        </p:txBody>
      </p:sp>
      <p:sp>
        <p:nvSpPr>
          <p:cNvPr id="5" name="Title 4">
            <a:extLst>
              <a:ext uri="{FF2B5EF4-FFF2-40B4-BE49-F238E27FC236}">
                <a16:creationId xmlns:a16="http://schemas.microsoft.com/office/drawing/2014/main" id="{ABEAB94B-7899-F744-BEF5-5063D318131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373559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3AB6F-1D41-4F4F-A860-22EFE41D49AA}"/>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B7A41565-280C-234E-A8F1-8459E1246B4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1596EC0-92F4-0B4E-B9DF-50F9F676B4D1}"/>
              </a:ext>
            </a:extLst>
          </p:cNvPr>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a:extLst>
              <a:ext uri="{FF2B5EF4-FFF2-40B4-BE49-F238E27FC236}">
                <a16:creationId xmlns:a16="http://schemas.microsoft.com/office/drawing/2014/main" id="{055D7EE1-17F5-544E-9A9C-6E938FB88E30}"/>
              </a:ext>
            </a:extLst>
          </p:cNvPr>
          <p:cNvSpPr>
            <a:spLocks noGrp="1"/>
          </p:cNvSpPr>
          <p:nvPr>
            <p:ph type="title"/>
          </p:nvPr>
        </p:nvSpPr>
        <p:spPr/>
        <p:txBody>
          <a:bodyPr/>
          <a:lstStyle/>
          <a:p>
            <a:r>
              <a:rPr lang="en-US" dirty="0"/>
              <a:t>Spatially-dense phenotyping</a:t>
            </a:r>
          </a:p>
        </p:txBody>
      </p:sp>
      <p:pic>
        <p:nvPicPr>
          <p:cNvPr id="6" name="Picture 5">
            <a:extLst>
              <a:ext uri="{FF2B5EF4-FFF2-40B4-BE49-F238E27FC236}">
                <a16:creationId xmlns:a16="http://schemas.microsoft.com/office/drawing/2014/main" id="{9017E164-BE6B-1745-9BC2-8D15ED4D53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06" y="753683"/>
            <a:ext cx="10972822" cy="5486411"/>
          </a:xfrm>
          <a:prstGeom prst="rect">
            <a:avLst/>
          </a:prstGeom>
        </p:spPr>
      </p:pic>
    </p:spTree>
    <p:extLst>
      <p:ext uri="{BB962C8B-B14F-4D97-AF65-F5344CB8AC3E}">
        <p14:creationId xmlns:p14="http://schemas.microsoft.com/office/powerpoint/2010/main" val="1148613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A14B6D-7827-E241-B9A0-7BC84E1A4F60}"/>
              </a:ext>
            </a:extLst>
          </p:cNvPr>
          <p:cNvSpPr>
            <a:spLocks noGrp="1"/>
          </p:cNvSpPr>
          <p:nvPr>
            <p:ph idx="1"/>
          </p:nvPr>
        </p:nvSpPr>
        <p:spPr/>
        <p:txBody>
          <a:bodyPr/>
          <a:lstStyle/>
          <a:p>
            <a:r>
              <a:rPr lang="en-US" dirty="0"/>
              <a:t>Essentially a technique for centering shapes onto their mean, adjusting for differences in rotation, location and (optionally) size.</a:t>
            </a:r>
          </a:p>
          <a:p>
            <a:endParaRPr lang="en-US" dirty="0"/>
          </a:p>
          <a:p>
            <a:r>
              <a:rPr lang="en-US" dirty="0"/>
              <a:t>Run the cells:</a:t>
            </a:r>
          </a:p>
          <a:p>
            <a:r>
              <a:rPr lang="en-US" dirty="0"/>
              <a:t>Load all faces</a:t>
            </a:r>
          </a:p>
          <a:p>
            <a:r>
              <a:rPr lang="en-US" dirty="0" err="1"/>
              <a:t>GeneralizedProcrustesAnalysis</a:t>
            </a:r>
            <a:endParaRPr lang="en-US" dirty="0"/>
          </a:p>
          <a:p>
            <a:r>
              <a:rPr lang="en-US" dirty="0" err="1"/>
              <a:t>Visualise</a:t>
            </a:r>
            <a:r>
              <a:rPr lang="en-US" dirty="0"/>
              <a:t> some faces</a:t>
            </a:r>
          </a:p>
          <a:p>
            <a:endParaRPr lang="en-US" dirty="0"/>
          </a:p>
          <a:p>
            <a:endParaRPr lang="en-US" dirty="0"/>
          </a:p>
        </p:txBody>
      </p:sp>
      <p:sp>
        <p:nvSpPr>
          <p:cNvPr id="3" name="Footer Placeholder 2">
            <a:extLst>
              <a:ext uri="{FF2B5EF4-FFF2-40B4-BE49-F238E27FC236}">
                <a16:creationId xmlns:a16="http://schemas.microsoft.com/office/drawing/2014/main" id="{BC47A697-3A07-BC47-9BB2-57AEEDFDC597}"/>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405F4B39-0F7A-D441-A794-AAE0D8B26C27}"/>
              </a:ext>
            </a:extLst>
          </p:cNvPr>
          <p:cNvSpPr>
            <a:spLocks noGrp="1"/>
          </p:cNvSpPr>
          <p:nvPr>
            <p:ph type="sldNum" sz="quarter" idx="12"/>
          </p:nvPr>
        </p:nvSpPr>
        <p:spPr/>
        <p:txBody>
          <a:bodyPr/>
          <a:lstStyle/>
          <a:p>
            <a:fld id="{0A297500-7527-634B-90F4-69D0994C32B4}" type="slidenum">
              <a:rPr lang="nl-NL" smtClean="0"/>
              <a:t>60</a:t>
            </a:fld>
            <a:endParaRPr lang="nl-NL"/>
          </a:p>
        </p:txBody>
      </p:sp>
      <p:sp>
        <p:nvSpPr>
          <p:cNvPr id="5" name="Title 4">
            <a:extLst>
              <a:ext uri="{FF2B5EF4-FFF2-40B4-BE49-F238E27FC236}">
                <a16:creationId xmlns:a16="http://schemas.microsoft.com/office/drawing/2014/main" id="{A5D1B1DF-FBBD-B447-B3EE-B99E171D2B53}"/>
              </a:ext>
            </a:extLst>
          </p:cNvPr>
          <p:cNvSpPr>
            <a:spLocks noGrp="1"/>
          </p:cNvSpPr>
          <p:nvPr>
            <p:ph type="title"/>
          </p:nvPr>
        </p:nvSpPr>
        <p:spPr/>
        <p:txBody>
          <a:bodyPr/>
          <a:lstStyle/>
          <a:p>
            <a:r>
              <a:rPr lang="en-US" dirty="0"/>
              <a:t>Exercise 1: Generalized Procrustes Analysis</a:t>
            </a:r>
          </a:p>
        </p:txBody>
      </p:sp>
    </p:spTree>
    <p:extLst>
      <p:ext uri="{BB962C8B-B14F-4D97-AF65-F5344CB8AC3E}">
        <p14:creationId xmlns:p14="http://schemas.microsoft.com/office/powerpoint/2010/main" val="605572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D33DAF6-4BD3-6B4C-9A1E-9D48E2AC3C9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F804785-0D35-5B48-9480-729F30387B8A}"/>
              </a:ext>
            </a:extLst>
          </p:cNvPr>
          <p:cNvSpPr>
            <a:spLocks noGrp="1"/>
          </p:cNvSpPr>
          <p:nvPr>
            <p:ph type="sldNum" sz="quarter" idx="12"/>
          </p:nvPr>
        </p:nvSpPr>
        <p:spPr/>
        <p:txBody>
          <a:bodyPr/>
          <a:lstStyle/>
          <a:p>
            <a:fld id="{0A297500-7527-634B-90F4-69D0994C32B4}" type="slidenum">
              <a:rPr lang="nl-NL" smtClean="0"/>
              <a:t>61</a:t>
            </a:fld>
            <a:endParaRPr lang="nl-NL"/>
          </a:p>
        </p:txBody>
      </p:sp>
      <p:sp>
        <p:nvSpPr>
          <p:cNvPr id="5" name="Title 4">
            <a:extLst>
              <a:ext uri="{FF2B5EF4-FFF2-40B4-BE49-F238E27FC236}">
                <a16:creationId xmlns:a16="http://schemas.microsoft.com/office/drawing/2014/main" id="{1C1C5145-B0ED-B94E-BE22-403F6764B17B}"/>
              </a:ext>
            </a:extLst>
          </p:cNvPr>
          <p:cNvSpPr>
            <a:spLocks noGrp="1"/>
          </p:cNvSpPr>
          <p:nvPr>
            <p:ph type="title"/>
          </p:nvPr>
        </p:nvSpPr>
        <p:spPr/>
        <p:txBody>
          <a:bodyPr/>
          <a:lstStyle/>
          <a:p>
            <a:r>
              <a:rPr lang="en-US" dirty="0"/>
              <a:t>Exercise 1: Generalized Procrustes Analysis</a:t>
            </a:r>
          </a:p>
        </p:txBody>
      </p:sp>
      <p:pic>
        <p:nvPicPr>
          <p:cNvPr id="7" name="Picture 6">
            <a:extLst>
              <a:ext uri="{FF2B5EF4-FFF2-40B4-BE49-F238E27FC236}">
                <a16:creationId xmlns:a16="http://schemas.microsoft.com/office/drawing/2014/main" id="{AEE134A1-FF44-EA4D-BC73-54A2B1FF635B}"/>
              </a:ext>
            </a:extLst>
          </p:cNvPr>
          <p:cNvPicPr>
            <a:picLocks noChangeAspect="1"/>
          </p:cNvPicPr>
          <p:nvPr/>
        </p:nvPicPr>
        <p:blipFill>
          <a:blip r:embed="rId2"/>
          <a:stretch>
            <a:fillRect/>
          </a:stretch>
        </p:blipFill>
        <p:spPr>
          <a:xfrm>
            <a:off x="2105425" y="1359036"/>
            <a:ext cx="6751704" cy="3207059"/>
          </a:xfrm>
          <a:prstGeom prst="rect">
            <a:avLst/>
          </a:prstGeom>
        </p:spPr>
      </p:pic>
      <p:sp>
        <p:nvSpPr>
          <p:cNvPr id="8" name="TextBox 7">
            <a:extLst>
              <a:ext uri="{FF2B5EF4-FFF2-40B4-BE49-F238E27FC236}">
                <a16:creationId xmlns:a16="http://schemas.microsoft.com/office/drawing/2014/main" id="{11ADAD0F-2691-A248-93F1-3E97EC6C5664}"/>
              </a:ext>
            </a:extLst>
          </p:cNvPr>
          <p:cNvSpPr txBox="1"/>
          <p:nvPr/>
        </p:nvSpPr>
        <p:spPr>
          <a:xfrm>
            <a:off x="1083449" y="4971570"/>
            <a:ext cx="9067159" cy="646331"/>
          </a:xfrm>
          <a:prstGeom prst="rect">
            <a:avLst/>
          </a:prstGeom>
          <a:noFill/>
        </p:spPr>
        <p:txBody>
          <a:bodyPr wrap="square" rtlCol="0">
            <a:spAutoFit/>
          </a:bodyPr>
          <a:lstStyle/>
          <a:p>
            <a:r>
              <a:rPr lang="en-US" dirty="0"/>
              <a:t>Shows five individuals (each plotted as a wireframe, your colors may not be the same as in the picture) aligned to sample mean face (white). </a:t>
            </a:r>
          </a:p>
        </p:txBody>
      </p:sp>
    </p:spTree>
    <p:extLst>
      <p:ext uri="{BB962C8B-B14F-4D97-AF65-F5344CB8AC3E}">
        <p14:creationId xmlns:p14="http://schemas.microsoft.com/office/powerpoint/2010/main" val="3527136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D33DAF6-4BD3-6B4C-9A1E-9D48E2AC3C9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F804785-0D35-5B48-9480-729F30387B8A}"/>
              </a:ext>
            </a:extLst>
          </p:cNvPr>
          <p:cNvSpPr>
            <a:spLocks noGrp="1"/>
          </p:cNvSpPr>
          <p:nvPr>
            <p:ph type="sldNum" sz="quarter" idx="12"/>
          </p:nvPr>
        </p:nvSpPr>
        <p:spPr/>
        <p:txBody>
          <a:bodyPr/>
          <a:lstStyle/>
          <a:p>
            <a:fld id="{0A297500-7527-634B-90F4-69D0994C32B4}" type="slidenum">
              <a:rPr lang="nl-NL" smtClean="0"/>
              <a:t>62</a:t>
            </a:fld>
            <a:endParaRPr lang="nl-NL"/>
          </a:p>
        </p:txBody>
      </p:sp>
      <p:sp>
        <p:nvSpPr>
          <p:cNvPr id="5" name="Title 4">
            <a:extLst>
              <a:ext uri="{FF2B5EF4-FFF2-40B4-BE49-F238E27FC236}">
                <a16:creationId xmlns:a16="http://schemas.microsoft.com/office/drawing/2014/main" id="{1C1C5145-B0ED-B94E-BE22-403F6764B17B}"/>
              </a:ext>
            </a:extLst>
          </p:cNvPr>
          <p:cNvSpPr>
            <a:spLocks noGrp="1"/>
          </p:cNvSpPr>
          <p:nvPr>
            <p:ph type="title"/>
          </p:nvPr>
        </p:nvSpPr>
        <p:spPr/>
        <p:txBody>
          <a:bodyPr/>
          <a:lstStyle/>
          <a:p>
            <a:r>
              <a:rPr lang="en-US" dirty="0"/>
              <a:t>Exercise 1: Generalized Procrustes Analysis</a:t>
            </a:r>
          </a:p>
        </p:txBody>
      </p:sp>
      <p:pic>
        <p:nvPicPr>
          <p:cNvPr id="7" name="Picture 6">
            <a:extLst>
              <a:ext uri="{FF2B5EF4-FFF2-40B4-BE49-F238E27FC236}">
                <a16:creationId xmlns:a16="http://schemas.microsoft.com/office/drawing/2014/main" id="{AEE134A1-FF44-EA4D-BC73-54A2B1FF635B}"/>
              </a:ext>
            </a:extLst>
          </p:cNvPr>
          <p:cNvPicPr>
            <a:picLocks noChangeAspect="1"/>
          </p:cNvPicPr>
          <p:nvPr/>
        </p:nvPicPr>
        <p:blipFill>
          <a:blip r:embed="rId2"/>
          <a:stretch>
            <a:fillRect/>
          </a:stretch>
        </p:blipFill>
        <p:spPr>
          <a:xfrm>
            <a:off x="2105425" y="1359036"/>
            <a:ext cx="6751704" cy="3207059"/>
          </a:xfrm>
          <a:prstGeom prst="rect">
            <a:avLst/>
          </a:prstGeom>
        </p:spPr>
      </p:pic>
    </p:spTree>
    <p:extLst>
      <p:ext uri="{BB962C8B-B14F-4D97-AF65-F5344CB8AC3E}">
        <p14:creationId xmlns:p14="http://schemas.microsoft.com/office/powerpoint/2010/main" val="1644104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907EB4-DC4A-AE4E-B771-5D812A61846F}"/>
              </a:ext>
            </a:extLst>
          </p:cNvPr>
          <p:cNvSpPr>
            <a:spLocks noGrp="1"/>
          </p:cNvSpPr>
          <p:nvPr>
            <p:ph idx="1"/>
          </p:nvPr>
        </p:nvSpPr>
        <p:spPr>
          <a:xfrm>
            <a:off x="576000" y="1656000"/>
            <a:ext cx="11249728" cy="3807348"/>
          </a:xfrm>
        </p:spPr>
        <p:txBody>
          <a:bodyPr>
            <a:normAutofit/>
          </a:bodyPr>
          <a:lstStyle/>
          <a:p>
            <a:r>
              <a:rPr lang="en-US" dirty="0"/>
              <a:t>A low(</a:t>
            </a:r>
            <a:r>
              <a:rPr lang="en-US" dirty="0" err="1"/>
              <a:t>er</a:t>
            </a:r>
            <a:r>
              <a:rPr lang="en-US" dirty="0"/>
              <a:t>) dimensional representation of the variation present among the shapes.</a:t>
            </a:r>
          </a:p>
          <a:p>
            <a:endParaRPr lang="en-US" dirty="0"/>
          </a:p>
          <a:p>
            <a:r>
              <a:rPr lang="en-US" dirty="0"/>
              <a:t>Learns (n-1) PCs required to fully represent all faces in the training data.</a:t>
            </a:r>
          </a:p>
          <a:p>
            <a:endParaRPr lang="en-US" dirty="0"/>
          </a:p>
          <a:p>
            <a:r>
              <a:rPr lang="en-US" dirty="0"/>
              <a:t>PCs are ordered from most to least variation explained.</a:t>
            </a:r>
          </a:p>
          <a:p>
            <a:pPr marL="0" indent="0">
              <a:buNone/>
            </a:pPr>
            <a:endParaRPr lang="en-US" dirty="0"/>
          </a:p>
          <a:p>
            <a:r>
              <a:rPr lang="en-US" dirty="0"/>
              <a:t>A succinct way to represent and to explore variation that is present. </a:t>
            </a:r>
          </a:p>
          <a:p>
            <a:endParaRPr lang="en-US" dirty="0"/>
          </a:p>
          <a:p>
            <a:endParaRPr lang="en-US" dirty="0"/>
          </a:p>
          <a:p>
            <a:endParaRPr lang="en-US" dirty="0"/>
          </a:p>
          <a:p>
            <a:endParaRPr lang="en-US" dirty="0"/>
          </a:p>
        </p:txBody>
      </p:sp>
      <p:sp>
        <p:nvSpPr>
          <p:cNvPr id="3" name="Footer Placeholder 2">
            <a:extLst>
              <a:ext uri="{FF2B5EF4-FFF2-40B4-BE49-F238E27FC236}">
                <a16:creationId xmlns:a16="http://schemas.microsoft.com/office/drawing/2014/main" id="{7DF5B635-0332-1F44-9477-A667D3BBB53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EFDA37C-DECF-3940-AB13-E56530F11B86}"/>
              </a:ext>
            </a:extLst>
          </p:cNvPr>
          <p:cNvSpPr>
            <a:spLocks noGrp="1"/>
          </p:cNvSpPr>
          <p:nvPr>
            <p:ph type="sldNum" sz="quarter" idx="12"/>
          </p:nvPr>
        </p:nvSpPr>
        <p:spPr/>
        <p:txBody>
          <a:bodyPr/>
          <a:lstStyle/>
          <a:p>
            <a:fld id="{0A297500-7527-634B-90F4-69D0994C32B4}" type="slidenum">
              <a:rPr lang="nl-NL" smtClean="0"/>
              <a:t>63</a:t>
            </a:fld>
            <a:endParaRPr lang="nl-NL"/>
          </a:p>
        </p:txBody>
      </p:sp>
      <p:sp>
        <p:nvSpPr>
          <p:cNvPr id="5" name="Title 4">
            <a:extLst>
              <a:ext uri="{FF2B5EF4-FFF2-40B4-BE49-F238E27FC236}">
                <a16:creationId xmlns:a16="http://schemas.microsoft.com/office/drawing/2014/main" id="{5BEC46E9-F661-0444-8EEF-B72613607BC7}"/>
              </a:ext>
            </a:extLst>
          </p:cNvPr>
          <p:cNvSpPr>
            <a:spLocks noGrp="1"/>
          </p:cNvSpPr>
          <p:nvPr>
            <p:ph type="title"/>
          </p:nvPr>
        </p:nvSpPr>
        <p:spPr/>
        <p:txBody>
          <a:bodyPr/>
          <a:lstStyle/>
          <a:p>
            <a:r>
              <a:rPr lang="en-US" dirty="0"/>
              <a:t>What is PCA</a:t>
            </a:r>
          </a:p>
        </p:txBody>
      </p:sp>
    </p:spTree>
    <p:extLst>
      <p:ext uri="{BB962C8B-B14F-4D97-AF65-F5344CB8AC3E}">
        <p14:creationId xmlns:p14="http://schemas.microsoft.com/office/powerpoint/2010/main" val="4732435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F97F4-699E-7240-9631-FECEA9415AC0}"/>
              </a:ext>
            </a:extLst>
          </p:cNvPr>
          <p:cNvSpPr>
            <a:spLocks noGrp="1"/>
          </p:cNvSpPr>
          <p:nvPr>
            <p:ph idx="1"/>
          </p:nvPr>
        </p:nvSpPr>
        <p:spPr/>
        <p:txBody>
          <a:bodyPr/>
          <a:lstStyle/>
          <a:p>
            <a:r>
              <a:rPr lang="en-US" dirty="0"/>
              <a:t>Each principal component corresponds to a particular linear transformation of facial shape.</a:t>
            </a:r>
          </a:p>
          <a:p>
            <a:endParaRPr lang="en-US" dirty="0"/>
          </a:p>
          <a:p>
            <a:r>
              <a:rPr lang="en-US" dirty="0"/>
              <a:t>A weight on each co-ordinate which can be visualized as:</a:t>
            </a:r>
          </a:p>
          <a:p>
            <a:pPr lvl="1"/>
            <a:r>
              <a:rPr lang="en-US" dirty="0"/>
              <a:t> a field of 3D vectors at each point on the face. </a:t>
            </a:r>
          </a:p>
          <a:p>
            <a:pPr lvl="1"/>
            <a:r>
              <a:rPr lang="en-US" dirty="0"/>
              <a:t>a color-map where each point is indexed to the length/direction of the vector.</a:t>
            </a:r>
          </a:p>
          <a:p>
            <a:pPr lvl="1"/>
            <a:r>
              <a:rPr lang="en-US" dirty="0"/>
              <a:t>a ‘morph’ where the average face is transformed along the vectors.</a:t>
            </a:r>
          </a:p>
          <a:p>
            <a:endParaRPr lang="en-US" dirty="0"/>
          </a:p>
          <a:p>
            <a:endParaRPr lang="en-US" dirty="0"/>
          </a:p>
        </p:txBody>
      </p:sp>
      <p:sp>
        <p:nvSpPr>
          <p:cNvPr id="3" name="Footer Placeholder 2">
            <a:extLst>
              <a:ext uri="{FF2B5EF4-FFF2-40B4-BE49-F238E27FC236}">
                <a16:creationId xmlns:a16="http://schemas.microsoft.com/office/drawing/2014/main" id="{B911237A-26E8-CA43-B159-48DCA8B863CD}"/>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AF3CDFA-0445-FC4E-9A4D-9B5A16573E54}"/>
              </a:ext>
            </a:extLst>
          </p:cNvPr>
          <p:cNvSpPr>
            <a:spLocks noGrp="1"/>
          </p:cNvSpPr>
          <p:nvPr>
            <p:ph type="sldNum" sz="quarter" idx="12"/>
          </p:nvPr>
        </p:nvSpPr>
        <p:spPr/>
        <p:txBody>
          <a:bodyPr/>
          <a:lstStyle/>
          <a:p>
            <a:fld id="{0A297500-7527-634B-90F4-69D0994C32B4}" type="slidenum">
              <a:rPr lang="nl-NL" smtClean="0"/>
              <a:t>64</a:t>
            </a:fld>
            <a:endParaRPr lang="nl-NL"/>
          </a:p>
        </p:txBody>
      </p:sp>
      <p:sp>
        <p:nvSpPr>
          <p:cNvPr id="5" name="Title 4">
            <a:extLst>
              <a:ext uri="{FF2B5EF4-FFF2-40B4-BE49-F238E27FC236}">
                <a16:creationId xmlns:a16="http://schemas.microsoft.com/office/drawing/2014/main" id="{FC47523F-1E9E-504D-B8EB-42E86643FA5E}"/>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1304612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984827-7C90-6E40-9BD9-F204E0F1009D}"/>
              </a:ext>
            </a:extLst>
          </p:cNvPr>
          <p:cNvSpPr>
            <a:spLocks noGrp="1"/>
          </p:cNvSpPr>
          <p:nvPr>
            <p:ph idx="1"/>
          </p:nvPr>
        </p:nvSpPr>
        <p:spPr/>
        <p:txBody>
          <a:bodyPr/>
          <a:lstStyle/>
          <a:p>
            <a:r>
              <a:rPr lang="en-US" dirty="0"/>
              <a:t>Run the cells:</a:t>
            </a:r>
          </a:p>
          <a:p>
            <a:pPr lvl="1"/>
            <a:r>
              <a:rPr lang="en-US" dirty="0"/>
              <a:t>Plot principal component as a vector field.</a:t>
            </a:r>
          </a:p>
          <a:p>
            <a:pPr lvl="1"/>
            <a:r>
              <a:rPr lang="en-US" dirty="0"/>
              <a:t>Plot principal component as a color-map.</a:t>
            </a:r>
          </a:p>
          <a:p>
            <a:pPr lvl="1"/>
            <a:r>
              <a:rPr lang="en-US" dirty="0" err="1"/>
              <a:t>Visualise</a:t>
            </a:r>
            <a:r>
              <a:rPr lang="en-US" dirty="0"/>
              <a:t> principal component by transforming average face</a:t>
            </a:r>
          </a:p>
          <a:p>
            <a:endParaRPr lang="en-US" dirty="0"/>
          </a:p>
        </p:txBody>
      </p:sp>
      <p:sp>
        <p:nvSpPr>
          <p:cNvPr id="3" name="Footer Placeholder 2">
            <a:extLst>
              <a:ext uri="{FF2B5EF4-FFF2-40B4-BE49-F238E27FC236}">
                <a16:creationId xmlns:a16="http://schemas.microsoft.com/office/drawing/2014/main" id="{87A5C677-8B76-F14C-B85A-E44182A5FF9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7A7F106F-8D66-3040-ACF8-B0DC80C77D9F}"/>
              </a:ext>
            </a:extLst>
          </p:cNvPr>
          <p:cNvSpPr>
            <a:spLocks noGrp="1"/>
          </p:cNvSpPr>
          <p:nvPr>
            <p:ph type="sldNum" sz="quarter" idx="12"/>
          </p:nvPr>
        </p:nvSpPr>
        <p:spPr/>
        <p:txBody>
          <a:bodyPr/>
          <a:lstStyle/>
          <a:p>
            <a:fld id="{0A297500-7527-634B-90F4-69D0994C32B4}" type="slidenum">
              <a:rPr lang="nl-NL" smtClean="0"/>
              <a:t>65</a:t>
            </a:fld>
            <a:endParaRPr lang="nl-NL"/>
          </a:p>
        </p:txBody>
      </p:sp>
      <p:sp>
        <p:nvSpPr>
          <p:cNvPr id="5" name="Title 4">
            <a:extLst>
              <a:ext uri="{FF2B5EF4-FFF2-40B4-BE49-F238E27FC236}">
                <a16:creationId xmlns:a16="http://schemas.microsoft.com/office/drawing/2014/main" id="{8DF7E8A5-9174-1445-84E4-A3DF94D199E8}"/>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3284745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6323F57-8537-F048-9458-BFA33BEB4671}"/>
              </a:ext>
            </a:extLst>
          </p:cNvPr>
          <p:cNvPicPr>
            <a:picLocks noGrp="1" noChangeAspect="1"/>
          </p:cNvPicPr>
          <p:nvPr>
            <p:ph idx="1"/>
          </p:nvPr>
        </p:nvPicPr>
        <p:blipFill>
          <a:blip r:embed="rId2"/>
          <a:stretch>
            <a:fillRect/>
          </a:stretch>
        </p:blipFill>
        <p:spPr>
          <a:xfrm>
            <a:off x="2796988" y="2040133"/>
            <a:ext cx="5490246" cy="3234435"/>
          </a:xfrm>
        </p:spPr>
      </p:pic>
      <p:sp>
        <p:nvSpPr>
          <p:cNvPr id="3" name="Footer Placeholder 2">
            <a:extLst>
              <a:ext uri="{FF2B5EF4-FFF2-40B4-BE49-F238E27FC236}">
                <a16:creationId xmlns:a16="http://schemas.microsoft.com/office/drawing/2014/main" id="{F7BE9A7E-B596-7845-9D41-1354A1D56F79}"/>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1B72940E-4B39-2340-8314-8A1E79393E9F}"/>
              </a:ext>
            </a:extLst>
          </p:cNvPr>
          <p:cNvSpPr>
            <a:spLocks noGrp="1"/>
          </p:cNvSpPr>
          <p:nvPr>
            <p:ph type="sldNum" sz="quarter" idx="12"/>
          </p:nvPr>
        </p:nvSpPr>
        <p:spPr/>
        <p:txBody>
          <a:bodyPr/>
          <a:lstStyle/>
          <a:p>
            <a:fld id="{0A297500-7527-634B-90F4-69D0994C32B4}" type="slidenum">
              <a:rPr lang="nl-NL" smtClean="0"/>
              <a:t>66</a:t>
            </a:fld>
            <a:endParaRPr lang="nl-NL"/>
          </a:p>
        </p:txBody>
      </p:sp>
      <p:sp>
        <p:nvSpPr>
          <p:cNvPr id="5" name="Title 4">
            <a:extLst>
              <a:ext uri="{FF2B5EF4-FFF2-40B4-BE49-F238E27FC236}">
                <a16:creationId xmlns:a16="http://schemas.microsoft.com/office/drawing/2014/main" id="{1FA5B828-5239-874E-A96E-1013961EB3E8}"/>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3683414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7A5C677-8B76-F14C-B85A-E44182A5FF9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7A7F106F-8D66-3040-ACF8-B0DC80C77D9F}"/>
              </a:ext>
            </a:extLst>
          </p:cNvPr>
          <p:cNvSpPr>
            <a:spLocks noGrp="1"/>
          </p:cNvSpPr>
          <p:nvPr>
            <p:ph type="sldNum" sz="quarter" idx="12"/>
          </p:nvPr>
        </p:nvSpPr>
        <p:spPr/>
        <p:txBody>
          <a:bodyPr/>
          <a:lstStyle/>
          <a:p>
            <a:fld id="{0A297500-7527-634B-90F4-69D0994C32B4}" type="slidenum">
              <a:rPr lang="nl-NL" smtClean="0"/>
              <a:t>67</a:t>
            </a:fld>
            <a:endParaRPr lang="nl-NL"/>
          </a:p>
        </p:txBody>
      </p:sp>
      <p:sp>
        <p:nvSpPr>
          <p:cNvPr id="5" name="Title 4">
            <a:extLst>
              <a:ext uri="{FF2B5EF4-FFF2-40B4-BE49-F238E27FC236}">
                <a16:creationId xmlns:a16="http://schemas.microsoft.com/office/drawing/2014/main" id="{8DF7E8A5-9174-1445-84E4-A3DF94D199E8}"/>
              </a:ext>
            </a:extLst>
          </p:cNvPr>
          <p:cNvSpPr>
            <a:spLocks noGrp="1"/>
          </p:cNvSpPr>
          <p:nvPr>
            <p:ph type="title"/>
          </p:nvPr>
        </p:nvSpPr>
        <p:spPr/>
        <p:txBody>
          <a:bodyPr/>
          <a:lstStyle/>
          <a:p>
            <a:r>
              <a:rPr lang="en-US" dirty="0"/>
              <a:t>Exercise 2: What is a Principal Component?</a:t>
            </a:r>
          </a:p>
        </p:txBody>
      </p:sp>
      <p:pic>
        <p:nvPicPr>
          <p:cNvPr id="7" name="Picture 6">
            <a:extLst>
              <a:ext uri="{FF2B5EF4-FFF2-40B4-BE49-F238E27FC236}">
                <a16:creationId xmlns:a16="http://schemas.microsoft.com/office/drawing/2014/main" id="{C2C7DFCE-A252-CF45-A4E4-CC42F3DAD7F3}"/>
              </a:ext>
            </a:extLst>
          </p:cNvPr>
          <p:cNvPicPr>
            <a:picLocks noChangeAspect="1"/>
          </p:cNvPicPr>
          <p:nvPr/>
        </p:nvPicPr>
        <p:blipFill>
          <a:blip r:embed="rId2"/>
          <a:stretch>
            <a:fillRect/>
          </a:stretch>
        </p:blipFill>
        <p:spPr>
          <a:xfrm>
            <a:off x="2282158" y="1737477"/>
            <a:ext cx="6368570" cy="4094081"/>
          </a:xfrm>
          <a:prstGeom prst="rect">
            <a:avLst/>
          </a:prstGeom>
        </p:spPr>
      </p:pic>
    </p:spTree>
    <p:extLst>
      <p:ext uri="{BB962C8B-B14F-4D97-AF65-F5344CB8AC3E}">
        <p14:creationId xmlns:p14="http://schemas.microsoft.com/office/powerpoint/2010/main" val="495204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F87075B-32EA-3A4F-9082-46724C712479}"/>
              </a:ext>
            </a:extLst>
          </p:cNvPr>
          <p:cNvPicPr>
            <a:picLocks noGrp="1" noChangeAspect="1"/>
          </p:cNvPicPr>
          <p:nvPr>
            <p:ph idx="1"/>
          </p:nvPr>
        </p:nvPicPr>
        <p:blipFill>
          <a:blip r:embed="rId2"/>
          <a:stretch>
            <a:fillRect/>
          </a:stretch>
        </p:blipFill>
        <p:spPr>
          <a:xfrm>
            <a:off x="576263" y="1781938"/>
            <a:ext cx="11041062" cy="4211700"/>
          </a:xfrm>
        </p:spPr>
      </p:pic>
      <p:sp>
        <p:nvSpPr>
          <p:cNvPr id="3" name="Footer Placeholder 2">
            <a:extLst>
              <a:ext uri="{FF2B5EF4-FFF2-40B4-BE49-F238E27FC236}">
                <a16:creationId xmlns:a16="http://schemas.microsoft.com/office/drawing/2014/main" id="{CCC7BEEB-326A-8F43-AB7B-C3704428E75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85DB715-A024-7040-83A4-D8E7C0FE6828}"/>
              </a:ext>
            </a:extLst>
          </p:cNvPr>
          <p:cNvSpPr>
            <a:spLocks noGrp="1"/>
          </p:cNvSpPr>
          <p:nvPr>
            <p:ph type="sldNum" sz="quarter" idx="12"/>
          </p:nvPr>
        </p:nvSpPr>
        <p:spPr/>
        <p:txBody>
          <a:bodyPr/>
          <a:lstStyle/>
          <a:p>
            <a:fld id="{0A297500-7527-634B-90F4-69D0994C32B4}" type="slidenum">
              <a:rPr lang="nl-NL" smtClean="0"/>
              <a:t>68</a:t>
            </a:fld>
            <a:endParaRPr lang="nl-NL"/>
          </a:p>
        </p:txBody>
      </p:sp>
      <p:sp>
        <p:nvSpPr>
          <p:cNvPr id="5" name="Title 4">
            <a:extLst>
              <a:ext uri="{FF2B5EF4-FFF2-40B4-BE49-F238E27FC236}">
                <a16:creationId xmlns:a16="http://schemas.microsoft.com/office/drawing/2014/main" id="{7D844ACF-FD55-234F-8E73-EC2DADA37ACE}"/>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754362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B25115-E203-9645-91FE-DF05585148CA}"/>
              </a:ext>
            </a:extLst>
          </p:cNvPr>
          <p:cNvSpPr>
            <a:spLocks noGrp="1"/>
          </p:cNvSpPr>
          <p:nvPr>
            <p:ph idx="1"/>
          </p:nvPr>
        </p:nvSpPr>
        <p:spPr/>
        <p:txBody>
          <a:bodyPr/>
          <a:lstStyle/>
          <a:p>
            <a:r>
              <a:rPr lang="en-US" dirty="0"/>
              <a:t>The vector of PC ‘scores’ for an individual are a recoding of that individual’s shape on a smaller number of variables.</a:t>
            </a:r>
          </a:p>
          <a:p>
            <a:endParaRPr lang="en-US" dirty="0"/>
          </a:p>
          <a:p>
            <a:r>
              <a:rPr lang="en-US" dirty="0"/>
              <a:t>A PC is a particular linear transformation of shape.</a:t>
            </a:r>
          </a:p>
          <a:p>
            <a:pPr lvl="1"/>
            <a:r>
              <a:rPr lang="en-US" dirty="0"/>
              <a:t>An individual shape can be represented as a sum of different linear transformations.</a:t>
            </a:r>
          </a:p>
          <a:p>
            <a:pPr lvl="1"/>
            <a:r>
              <a:rPr lang="en-US" dirty="0"/>
              <a:t>The magnitude of the transformation required (along each PC) to reconstruct the individual coded in their ‘scores’.</a:t>
            </a:r>
          </a:p>
          <a:p>
            <a:endParaRPr lang="en-US" dirty="0"/>
          </a:p>
          <a:p>
            <a:endParaRPr lang="en-US" dirty="0"/>
          </a:p>
        </p:txBody>
      </p:sp>
      <p:sp>
        <p:nvSpPr>
          <p:cNvPr id="3" name="Footer Placeholder 2">
            <a:extLst>
              <a:ext uri="{FF2B5EF4-FFF2-40B4-BE49-F238E27FC236}">
                <a16:creationId xmlns:a16="http://schemas.microsoft.com/office/drawing/2014/main" id="{B10ABF77-CB3D-3F43-9876-2D7D8C5887D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1F6C8D8-0D1B-1C47-BAFD-2750BE5F9E4A}"/>
              </a:ext>
            </a:extLst>
          </p:cNvPr>
          <p:cNvSpPr>
            <a:spLocks noGrp="1"/>
          </p:cNvSpPr>
          <p:nvPr>
            <p:ph type="sldNum" sz="quarter" idx="12"/>
          </p:nvPr>
        </p:nvSpPr>
        <p:spPr/>
        <p:txBody>
          <a:bodyPr/>
          <a:lstStyle/>
          <a:p>
            <a:fld id="{0A297500-7527-634B-90F4-69D0994C32B4}" type="slidenum">
              <a:rPr lang="nl-NL" smtClean="0"/>
              <a:t>69</a:t>
            </a:fld>
            <a:endParaRPr lang="nl-NL"/>
          </a:p>
        </p:txBody>
      </p:sp>
      <p:sp>
        <p:nvSpPr>
          <p:cNvPr id="5" name="Title 4">
            <a:extLst>
              <a:ext uri="{FF2B5EF4-FFF2-40B4-BE49-F238E27FC236}">
                <a16:creationId xmlns:a16="http://schemas.microsoft.com/office/drawing/2014/main" id="{E931480C-0058-CE46-8717-BD4D125CCFDC}"/>
              </a:ext>
            </a:extLst>
          </p:cNvPr>
          <p:cNvSpPr>
            <a:spLocks noGrp="1"/>
          </p:cNvSpPr>
          <p:nvPr>
            <p:ph type="title"/>
          </p:nvPr>
        </p:nvSpPr>
        <p:spPr/>
        <p:txBody>
          <a:bodyPr>
            <a:normAutofit fontScale="90000"/>
          </a:bodyPr>
          <a:lstStyle/>
          <a:p>
            <a:r>
              <a:rPr lang="en-US" dirty="0"/>
              <a:t>Exercise 3: How do PC ‘Scores’ Represent a Shape</a:t>
            </a:r>
          </a:p>
        </p:txBody>
      </p:sp>
    </p:spTree>
    <p:extLst>
      <p:ext uri="{BB962C8B-B14F-4D97-AF65-F5344CB8AC3E}">
        <p14:creationId xmlns:p14="http://schemas.microsoft.com/office/powerpoint/2010/main" val="118017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A38A29-441D-5245-9404-35811AD51F35}"/>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75A36B98-DBE3-564E-B11E-82B25CF904D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4E9A6A63-5EF3-AC49-AFF2-EA49EC9DDC14}"/>
              </a:ext>
            </a:extLst>
          </p:cNvPr>
          <p:cNvSpPr>
            <a:spLocks noGrp="1"/>
          </p:cNvSpPr>
          <p:nvPr>
            <p:ph type="sldNum" sz="quarter" idx="12"/>
          </p:nvPr>
        </p:nvSpPr>
        <p:spPr/>
        <p:txBody>
          <a:bodyPr/>
          <a:lstStyle/>
          <a:p>
            <a:fld id="{0A297500-7527-634B-90F4-69D0994C32B4}" type="slidenum">
              <a:rPr lang="nl-NL" smtClean="0"/>
              <a:t>7</a:t>
            </a:fld>
            <a:endParaRPr lang="nl-NL"/>
          </a:p>
        </p:txBody>
      </p:sp>
      <p:sp>
        <p:nvSpPr>
          <p:cNvPr id="5" name="Title 4">
            <a:extLst>
              <a:ext uri="{FF2B5EF4-FFF2-40B4-BE49-F238E27FC236}">
                <a16:creationId xmlns:a16="http://schemas.microsoft.com/office/drawing/2014/main" id="{EB3AAD98-9A8D-984C-851B-99770716467A}"/>
              </a:ext>
            </a:extLst>
          </p:cNvPr>
          <p:cNvSpPr>
            <a:spLocks noGrp="1"/>
          </p:cNvSpPr>
          <p:nvPr>
            <p:ph type="title"/>
          </p:nvPr>
        </p:nvSpPr>
        <p:spPr/>
        <p:txBody>
          <a:bodyPr/>
          <a:lstStyle/>
          <a:p>
            <a:r>
              <a:rPr lang="en-US" dirty="0"/>
              <a:t>Preserving anatomical meaning of points</a:t>
            </a:r>
          </a:p>
        </p:txBody>
      </p:sp>
      <p:pic>
        <p:nvPicPr>
          <p:cNvPr id="6" name="Picture 5">
            <a:extLst>
              <a:ext uri="{FF2B5EF4-FFF2-40B4-BE49-F238E27FC236}">
                <a16:creationId xmlns:a16="http://schemas.microsoft.com/office/drawing/2014/main" id="{C081278D-79E8-464F-822C-A95B4CD4C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88" y="760016"/>
            <a:ext cx="10972822" cy="5486411"/>
          </a:xfrm>
          <a:prstGeom prst="rect">
            <a:avLst/>
          </a:prstGeom>
        </p:spPr>
      </p:pic>
      <p:sp>
        <p:nvSpPr>
          <p:cNvPr id="7" name="TextBox 6">
            <a:extLst>
              <a:ext uri="{FF2B5EF4-FFF2-40B4-BE49-F238E27FC236}">
                <a16:creationId xmlns:a16="http://schemas.microsoft.com/office/drawing/2014/main" id="{E39898D8-B8D8-104A-AE37-B0BF54C00018}"/>
              </a:ext>
            </a:extLst>
          </p:cNvPr>
          <p:cNvSpPr txBox="1"/>
          <p:nvPr/>
        </p:nvSpPr>
        <p:spPr>
          <a:xfrm>
            <a:off x="4957783" y="5691841"/>
            <a:ext cx="2149433" cy="523220"/>
          </a:xfrm>
          <a:prstGeom prst="rect">
            <a:avLst/>
          </a:prstGeom>
          <a:noFill/>
        </p:spPr>
        <p:txBody>
          <a:bodyPr wrap="square" rtlCol="0">
            <a:spAutoFit/>
          </a:bodyPr>
          <a:lstStyle/>
          <a:p>
            <a:pPr algn="ctr"/>
            <a:r>
              <a:rPr lang="en-AU" sz="2800" dirty="0"/>
              <a:t>Vertex 4042  </a:t>
            </a:r>
          </a:p>
        </p:txBody>
      </p:sp>
      <p:cxnSp>
        <p:nvCxnSpPr>
          <p:cNvPr id="8" name="Straight Arrow Connector 7">
            <a:extLst>
              <a:ext uri="{FF2B5EF4-FFF2-40B4-BE49-F238E27FC236}">
                <a16:creationId xmlns:a16="http://schemas.microsoft.com/office/drawing/2014/main" id="{A47E1148-667F-034A-B135-65CF6E8EA64F}"/>
              </a:ext>
            </a:extLst>
          </p:cNvPr>
          <p:cNvCxnSpPr/>
          <p:nvPr/>
        </p:nvCxnSpPr>
        <p:spPr>
          <a:xfrm flipH="1" flipV="1">
            <a:off x="3431970" y="3503222"/>
            <a:ext cx="2410690" cy="2188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D445E9D-3B5E-864C-8F2E-DE1F80CDF257}"/>
              </a:ext>
            </a:extLst>
          </p:cNvPr>
          <p:cNvCxnSpPr/>
          <p:nvPr/>
        </p:nvCxnSpPr>
        <p:spPr>
          <a:xfrm flipV="1">
            <a:off x="6365174" y="3681352"/>
            <a:ext cx="71252" cy="2010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0F4D894-2A3B-0E44-AB33-17DD7DDBF3E0}"/>
              </a:ext>
            </a:extLst>
          </p:cNvPr>
          <p:cNvCxnSpPr/>
          <p:nvPr/>
        </p:nvCxnSpPr>
        <p:spPr>
          <a:xfrm flipV="1">
            <a:off x="6531429" y="3610100"/>
            <a:ext cx="2850077" cy="2081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81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B25115-E203-9645-91FE-DF05585148CA}"/>
              </a:ext>
            </a:extLst>
          </p:cNvPr>
          <p:cNvSpPr>
            <a:spLocks noGrp="1"/>
          </p:cNvSpPr>
          <p:nvPr>
            <p:ph idx="1"/>
          </p:nvPr>
        </p:nvSpPr>
        <p:spPr/>
        <p:txBody>
          <a:bodyPr/>
          <a:lstStyle/>
          <a:p>
            <a:r>
              <a:rPr lang="en-US" dirty="0"/>
              <a:t>Run the cell: </a:t>
            </a:r>
          </a:p>
          <a:p>
            <a:pPr lvl="1"/>
            <a:r>
              <a:rPr lang="en-US" dirty="0"/>
              <a:t>Relationship between PC scores and the original shapes.</a:t>
            </a:r>
          </a:p>
          <a:p>
            <a:endParaRPr lang="en-US" dirty="0"/>
          </a:p>
          <a:p>
            <a:r>
              <a:rPr lang="en-US" dirty="0"/>
              <a:t>This gradually reconstructs the given shape by successively adding the transformations modelled by each PC (scaled by the individual’s score)</a:t>
            </a:r>
          </a:p>
          <a:p>
            <a:pPr marL="0" indent="0">
              <a:buNone/>
            </a:pPr>
            <a:endParaRPr lang="en-US" dirty="0"/>
          </a:p>
          <a:p>
            <a:pPr marL="0" indent="0">
              <a:buNone/>
            </a:pPr>
            <a:r>
              <a:rPr lang="en-US" dirty="0"/>
              <a:t>You will need to press any key in the terminal to add each PC.</a:t>
            </a:r>
          </a:p>
          <a:p>
            <a:endParaRPr lang="en-US" dirty="0"/>
          </a:p>
        </p:txBody>
      </p:sp>
      <p:sp>
        <p:nvSpPr>
          <p:cNvPr id="3" name="Footer Placeholder 2">
            <a:extLst>
              <a:ext uri="{FF2B5EF4-FFF2-40B4-BE49-F238E27FC236}">
                <a16:creationId xmlns:a16="http://schemas.microsoft.com/office/drawing/2014/main" id="{B10ABF77-CB3D-3F43-9876-2D7D8C5887D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1F6C8D8-0D1B-1C47-BAFD-2750BE5F9E4A}"/>
              </a:ext>
            </a:extLst>
          </p:cNvPr>
          <p:cNvSpPr>
            <a:spLocks noGrp="1"/>
          </p:cNvSpPr>
          <p:nvPr>
            <p:ph type="sldNum" sz="quarter" idx="12"/>
          </p:nvPr>
        </p:nvSpPr>
        <p:spPr/>
        <p:txBody>
          <a:bodyPr/>
          <a:lstStyle/>
          <a:p>
            <a:fld id="{0A297500-7527-634B-90F4-69D0994C32B4}" type="slidenum">
              <a:rPr lang="nl-NL" smtClean="0"/>
              <a:t>70</a:t>
            </a:fld>
            <a:endParaRPr lang="nl-NL"/>
          </a:p>
        </p:txBody>
      </p:sp>
      <p:sp>
        <p:nvSpPr>
          <p:cNvPr id="5" name="Title 4">
            <a:extLst>
              <a:ext uri="{FF2B5EF4-FFF2-40B4-BE49-F238E27FC236}">
                <a16:creationId xmlns:a16="http://schemas.microsoft.com/office/drawing/2014/main" id="{E931480C-0058-CE46-8717-BD4D125CCFDC}"/>
              </a:ext>
            </a:extLst>
          </p:cNvPr>
          <p:cNvSpPr>
            <a:spLocks noGrp="1"/>
          </p:cNvSpPr>
          <p:nvPr>
            <p:ph type="title"/>
          </p:nvPr>
        </p:nvSpPr>
        <p:spPr/>
        <p:txBody>
          <a:bodyPr>
            <a:normAutofit fontScale="90000"/>
          </a:bodyPr>
          <a:lstStyle/>
          <a:p>
            <a:r>
              <a:rPr lang="en-US" dirty="0"/>
              <a:t>Exercise 3: How do PC ‘Scores’ Represent a Shape</a:t>
            </a:r>
          </a:p>
        </p:txBody>
      </p:sp>
    </p:spTree>
    <p:extLst>
      <p:ext uri="{BB962C8B-B14F-4D97-AF65-F5344CB8AC3E}">
        <p14:creationId xmlns:p14="http://schemas.microsoft.com/office/powerpoint/2010/main" val="2423868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71</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6" name="Picture 5">
            <a:extLst>
              <a:ext uri="{FF2B5EF4-FFF2-40B4-BE49-F238E27FC236}">
                <a16:creationId xmlns:a16="http://schemas.microsoft.com/office/drawing/2014/main" id="{027DA04E-0530-EA46-8268-672505C1456D}"/>
              </a:ext>
            </a:extLst>
          </p:cNvPr>
          <p:cNvPicPr>
            <a:picLocks noChangeAspect="1"/>
          </p:cNvPicPr>
          <p:nvPr/>
        </p:nvPicPr>
        <p:blipFill>
          <a:blip r:embed="rId2"/>
          <a:stretch>
            <a:fillRect/>
          </a:stretch>
        </p:blipFill>
        <p:spPr>
          <a:xfrm>
            <a:off x="468725" y="1763200"/>
            <a:ext cx="10839609" cy="4446800"/>
          </a:xfrm>
          <a:prstGeom prst="rect">
            <a:avLst/>
          </a:prstGeom>
        </p:spPr>
      </p:pic>
      <p:sp>
        <p:nvSpPr>
          <p:cNvPr id="8" name="TextBox 7">
            <a:extLst>
              <a:ext uri="{FF2B5EF4-FFF2-40B4-BE49-F238E27FC236}">
                <a16:creationId xmlns:a16="http://schemas.microsoft.com/office/drawing/2014/main" id="{7E08170C-C029-CF4A-9299-4203C94D601F}"/>
              </a:ext>
            </a:extLst>
          </p:cNvPr>
          <p:cNvSpPr txBox="1"/>
          <p:nvPr/>
        </p:nvSpPr>
        <p:spPr>
          <a:xfrm>
            <a:off x="1398494" y="1359036"/>
            <a:ext cx="3918857" cy="369332"/>
          </a:xfrm>
          <a:prstGeom prst="rect">
            <a:avLst/>
          </a:prstGeom>
          <a:noFill/>
        </p:spPr>
        <p:txBody>
          <a:bodyPr wrap="square" rtlCol="0">
            <a:spAutoFit/>
          </a:bodyPr>
          <a:lstStyle/>
          <a:p>
            <a:pPr algn="ctr"/>
            <a:r>
              <a:rPr lang="en-US" dirty="0"/>
              <a:t>Average</a:t>
            </a:r>
          </a:p>
        </p:txBody>
      </p:sp>
      <p:sp>
        <p:nvSpPr>
          <p:cNvPr id="9" name="TextBox 8">
            <a:extLst>
              <a:ext uri="{FF2B5EF4-FFF2-40B4-BE49-F238E27FC236}">
                <a16:creationId xmlns:a16="http://schemas.microsoft.com/office/drawing/2014/main" id="{D96F3347-BA58-E64C-9324-2A05D8E2EC28}"/>
              </a:ext>
            </a:extLst>
          </p:cNvPr>
          <p:cNvSpPr txBox="1"/>
          <p:nvPr/>
        </p:nvSpPr>
        <p:spPr>
          <a:xfrm>
            <a:off x="7290867" y="1313704"/>
            <a:ext cx="3918857" cy="369332"/>
          </a:xfrm>
          <a:prstGeom prst="rect">
            <a:avLst/>
          </a:prstGeom>
          <a:noFill/>
        </p:spPr>
        <p:txBody>
          <a:bodyPr wrap="square" rtlCol="0">
            <a:spAutoFit/>
          </a:bodyPr>
          <a:lstStyle/>
          <a:p>
            <a:pPr algn="ctr"/>
            <a:r>
              <a:rPr lang="en-US" dirty="0"/>
              <a:t>Original Face</a:t>
            </a:r>
          </a:p>
        </p:txBody>
      </p:sp>
    </p:spTree>
    <p:extLst>
      <p:ext uri="{BB962C8B-B14F-4D97-AF65-F5344CB8AC3E}">
        <p14:creationId xmlns:p14="http://schemas.microsoft.com/office/powerpoint/2010/main" val="12016604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72</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7" name="Picture 6">
            <a:extLst>
              <a:ext uri="{FF2B5EF4-FFF2-40B4-BE49-F238E27FC236}">
                <a16:creationId xmlns:a16="http://schemas.microsoft.com/office/drawing/2014/main" id="{0342DB2F-5B7C-7D48-AD59-6A1E3CB2FF3A}"/>
              </a:ext>
            </a:extLst>
          </p:cNvPr>
          <p:cNvPicPr>
            <a:picLocks noChangeAspect="1"/>
          </p:cNvPicPr>
          <p:nvPr/>
        </p:nvPicPr>
        <p:blipFill>
          <a:blip r:embed="rId2"/>
          <a:stretch>
            <a:fillRect/>
          </a:stretch>
        </p:blipFill>
        <p:spPr>
          <a:xfrm>
            <a:off x="1174729" y="2026543"/>
            <a:ext cx="9717742" cy="3804262"/>
          </a:xfrm>
          <a:prstGeom prst="rect">
            <a:avLst/>
          </a:prstGeom>
        </p:spPr>
      </p:pic>
      <p:sp>
        <p:nvSpPr>
          <p:cNvPr id="8" name="TextBox 7">
            <a:extLst>
              <a:ext uri="{FF2B5EF4-FFF2-40B4-BE49-F238E27FC236}">
                <a16:creationId xmlns:a16="http://schemas.microsoft.com/office/drawing/2014/main" id="{F77AA6F2-ED1F-A446-A247-BBBD5D6FE580}"/>
              </a:ext>
            </a:extLst>
          </p:cNvPr>
          <p:cNvSpPr txBox="1"/>
          <p:nvPr/>
        </p:nvSpPr>
        <p:spPr>
          <a:xfrm>
            <a:off x="1529122" y="1508123"/>
            <a:ext cx="3918857" cy="369332"/>
          </a:xfrm>
          <a:prstGeom prst="rect">
            <a:avLst/>
          </a:prstGeom>
          <a:noFill/>
        </p:spPr>
        <p:txBody>
          <a:bodyPr wrap="square" rtlCol="0">
            <a:spAutoFit/>
          </a:bodyPr>
          <a:lstStyle/>
          <a:p>
            <a:pPr algn="ctr"/>
            <a:r>
              <a:rPr lang="en-US" dirty="0"/>
              <a:t>Average + PC1</a:t>
            </a:r>
          </a:p>
        </p:txBody>
      </p:sp>
      <p:sp>
        <p:nvSpPr>
          <p:cNvPr id="9" name="TextBox 8">
            <a:extLst>
              <a:ext uri="{FF2B5EF4-FFF2-40B4-BE49-F238E27FC236}">
                <a16:creationId xmlns:a16="http://schemas.microsoft.com/office/drawing/2014/main" id="{848B3D28-8E46-294D-A2C7-9B95F4B31EE6}"/>
              </a:ext>
            </a:extLst>
          </p:cNvPr>
          <p:cNvSpPr txBox="1"/>
          <p:nvPr/>
        </p:nvSpPr>
        <p:spPr>
          <a:xfrm>
            <a:off x="6814457" y="1560873"/>
            <a:ext cx="3918857" cy="369332"/>
          </a:xfrm>
          <a:prstGeom prst="rect">
            <a:avLst/>
          </a:prstGeom>
          <a:noFill/>
        </p:spPr>
        <p:txBody>
          <a:bodyPr wrap="square" rtlCol="0">
            <a:spAutoFit/>
          </a:bodyPr>
          <a:lstStyle/>
          <a:p>
            <a:pPr algn="ctr"/>
            <a:r>
              <a:rPr lang="en-US" dirty="0"/>
              <a:t>Original Face</a:t>
            </a:r>
          </a:p>
        </p:txBody>
      </p:sp>
    </p:spTree>
    <p:extLst>
      <p:ext uri="{BB962C8B-B14F-4D97-AF65-F5344CB8AC3E}">
        <p14:creationId xmlns:p14="http://schemas.microsoft.com/office/powerpoint/2010/main" val="3300630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73</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6" name="Picture 5">
            <a:extLst>
              <a:ext uri="{FF2B5EF4-FFF2-40B4-BE49-F238E27FC236}">
                <a16:creationId xmlns:a16="http://schemas.microsoft.com/office/drawing/2014/main" id="{41F22EFE-2746-2749-9B92-26D357E6F136}"/>
              </a:ext>
            </a:extLst>
          </p:cNvPr>
          <p:cNvPicPr>
            <a:picLocks noChangeAspect="1"/>
          </p:cNvPicPr>
          <p:nvPr/>
        </p:nvPicPr>
        <p:blipFill>
          <a:blip r:embed="rId2"/>
          <a:stretch>
            <a:fillRect/>
          </a:stretch>
        </p:blipFill>
        <p:spPr>
          <a:xfrm>
            <a:off x="1138230" y="2067647"/>
            <a:ext cx="9790739" cy="3828132"/>
          </a:xfrm>
          <a:prstGeom prst="rect">
            <a:avLst/>
          </a:prstGeom>
        </p:spPr>
      </p:pic>
      <p:sp>
        <p:nvSpPr>
          <p:cNvPr id="8" name="TextBox 7">
            <a:extLst>
              <a:ext uri="{FF2B5EF4-FFF2-40B4-BE49-F238E27FC236}">
                <a16:creationId xmlns:a16="http://schemas.microsoft.com/office/drawing/2014/main" id="{206E1695-C848-F34D-9021-F54CD5781B76}"/>
              </a:ext>
            </a:extLst>
          </p:cNvPr>
          <p:cNvSpPr txBox="1"/>
          <p:nvPr/>
        </p:nvSpPr>
        <p:spPr>
          <a:xfrm>
            <a:off x="6837509" y="1673257"/>
            <a:ext cx="3918857" cy="369332"/>
          </a:xfrm>
          <a:prstGeom prst="rect">
            <a:avLst/>
          </a:prstGeom>
          <a:noFill/>
        </p:spPr>
        <p:txBody>
          <a:bodyPr wrap="square" rtlCol="0">
            <a:spAutoFit/>
          </a:bodyPr>
          <a:lstStyle/>
          <a:p>
            <a:pPr algn="ctr"/>
            <a:r>
              <a:rPr lang="en-US" dirty="0"/>
              <a:t>Original Face</a:t>
            </a:r>
          </a:p>
        </p:txBody>
      </p:sp>
      <p:sp>
        <p:nvSpPr>
          <p:cNvPr id="9" name="TextBox 8">
            <a:extLst>
              <a:ext uri="{FF2B5EF4-FFF2-40B4-BE49-F238E27FC236}">
                <a16:creationId xmlns:a16="http://schemas.microsoft.com/office/drawing/2014/main" id="{33A6F370-6CA8-9D45-B02A-E9B99C78F35D}"/>
              </a:ext>
            </a:extLst>
          </p:cNvPr>
          <p:cNvSpPr txBox="1"/>
          <p:nvPr/>
        </p:nvSpPr>
        <p:spPr>
          <a:xfrm>
            <a:off x="1529122" y="1508123"/>
            <a:ext cx="3918857" cy="369332"/>
          </a:xfrm>
          <a:prstGeom prst="rect">
            <a:avLst/>
          </a:prstGeom>
          <a:noFill/>
        </p:spPr>
        <p:txBody>
          <a:bodyPr wrap="square" rtlCol="0">
            <a:spAutoFit/>
          </a:bodyPr>
          <a:lstStyle/>
          <a:p>
            <a:pPr algn="ctr"/>
            <a:r>
              <a:rPr lang="en-US" dirty="0"/>
              <a:t>Average + PC1 + PC2</a:t>
            </a:r>
          </a:p>
        </p:txBody>
      </p:sp>
    </p:spTree>
    <p:extLst>
      <p:ext uri="{BB962C8B-B14F-4D97-AF65-F5344CB8AC3E}">
        <p14:creationId xmlns:p14="http://schemas.microsoft.com/office/powerpoint/2010/main" val="9174888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A4E52D-6FDC-724E-854F-E30A5C99FFBD}"/>
              </a:ext>
            </a:extLst>
          </p:cNvPr>
          <p:cNvSpPr>
            <a:spLocks noGrp="1"/>
          </p:cNvSpPr>
          <p:nvPr>
            <p:ph idx="1"/>
          </p:nvPr>
        </p:nvSpPr>
        <p:spPr/>
        <p:txBody>
          <a:bodyPr/>
          <a:lstStyle/>
          <a:p>
            <a:r>
              <a:rPr lang="en-US" dirty="0"/>
              <a:t>The vector of scores for an individual represent their shape, providing a low-dimensional recoding of the high-dimensional shape.</a:t>
            </a:r>
          </a:p>
          <a:p>
            <a:r>
              <a:rPr lang="en-US" dirty="0"/>
              <a:t>A small number of scores (e.g. 2 or 3) MAY, under some circumstances represent individual shapes (and therefore variation among them) well enough to justify creating a bi- or tri-plot of PC scores to visualize the distribution of groups/variables within the space.  </a:t>
            </a:r>
          </a:p>
          <a:p>
            <a:endParaRPr lang="en-US" dirty="0"/>
          </a:p>
          <a:p>
            <a:endParaRPr lang="en-US" dirty="0"/>
          </a:p>
        </p:txBody>
      </p:sp>
      <p:sp>
        <p:nvSpPr>
          <p:cNvPr id="3" name="Footer Placeholder 2">
            <a:extLst>
              <a:ext uri="{FF2B5EF4-FFF2-40B4-BE49-F238E27FC236}">
                <a16:creationId xmlns:a16="http://schemas.microsoft.com/office/drawing/2014/main" id="{6F557220-A1BE-9146-8741-2CBEBADC7E2E}"/>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DC64ABC-520F-164C-AD6D-1D879F4685AB}"/>
              </a:ext>
            </a:extLst>
          </p:cNvPr>
          <p:cNvSpPr>
            <a:spLocks noGrp="1"/>
          </p:cNvSpPr>
          <p:nvPr>
            <p:ph type="sldNum" sz="quarter" idx="12"/>
          </p:nvPr>
        </p:nvSpPr>
        <p:spPr/>
        <p:txBody>
          <a:bodyPr/>
          <a:lstStyle/>
          <a:p>
            <a:fld id="{0A297500-7527-634B-90F4-69D0994C32B4}" type="slidenum">
              <a:rPr lang="nl-NL" smtClean="0"/>
              <a:t>74</a:t>
            </a:fld>
            <a:endParaRPr lang="nl-NL"/>
          </a:p>
        </p:txBody>
      </p:sp>
      <p:sp>
        <p:nvSpPr>
          <p:cNvPr id="5" name="Title 4">
            <a:extLst>
              <a:ext uri="{FF2B5EF4-FFF2-40B4-BE49-F238E27FC236}">
                <a16:creationId xmlns:a16="http://schemas.microsoft.com/office/drawing/2014/main" id="{1DCB5E87-F6DF-F047-8449-EF7E6975A39A}"/>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983161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67615D-A45F-5B43-814E-72922D5F488D}"/>
              </a:ext>
            </a:extLst>
          </p:cNvPr>
          <p:cNvSpPr>
            <a:spLocks noGrp="1"/>
          </p:cNvSpPr>
          <p:nvPr>
            <p:ph idx="1"/>
          </p:nvPr>
        </p:nvSpPr>
        <p:spPr/>
        <p:txBody>
          <a:bodyPr/>
          <a:lstStyle/>
          <a:p>
            <a:r>
              <a:rPr lang="en-US" dirty="0"/>
              <a:t>Plot scores on PC1 x scores on PC2, colored according to age, BMI and sex.</a:t>
            </a:r>
          </a:p>
          <a:p>
            <a:r>
              <a:rPr lang="en-US" dirty="0"/>
              <a:t>Run the cell:</a:t>
            </a:r>
          </a:p>
          <a:p>
            <a:pPr lvl="1"/>
            <a:r>
              <a:rPr lang="en-US" dirty="0"/>
              <a:t> Create PC bi-plots colored according to metadata</a:t>
            </a:r>
          </a:p>
          <a:p>
            <a:pPr marL="457200" lvl="1" indent="0">
              <a:buNone/>
            </a:pPr>
            <a:endParaRPr lang="en-US" dirty="0"/>
          </a:p>
        </p:txBody>
      </p:sp>
      <p:sp>
        <p:nvSpPr>
          <p:cNvPr id="3" name="Footer Placeholder 2">
            <a:extLst>
              <a:ext uri="{FF2B5EF4-FFF2-40B4-BE49-F238E27FC236}">
                <a16:creationId xmlns:a16="http://schemas.microsoft.com/office/drawing/2014/main" id="{3CD09307-DFA6-7244-BEAD-8CACC71046E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92893E5E-C72D-C742-ADAC-CB0CC4D3F1FC}"/>
              </a:ext>
            </a:extLst>
          </p:cNvPr>
          <p:cNvSpPr>
            <a:spLocks noGrp="1"/>
          </p:cNvSpPr>
          <p:nvPr>
            <p:ph type="sldNum" sz="quarter" idx="12"/>
          </p:nvPr>
        </p:nvSpPr>
        <p:spPr/>
        <p:txBody>
          <a:bodyPr/>
          <a:lstStyle/>
          <a:p>
            <a:fld id="{0A297500-7527-634B-90F4-69D0994C32B4}" type="slidenum">
              <a:rPr lang="nl-NL" smtClean="0"/>
              <a:t>75</a:t>
            </a:fld>
            <a:endParaRPr lang="nl-NL"/>
          </a:p>
        </p:txBody>
      </p:sp>
      <p:sp>
        <p:nvSpPr>
          <p:cNvPr id="6" name="Title 4">
            <a:extLst>
              <a:ext uri="{FF2B5EF4-FFF2-40B4-BE49-F238E27FC236}">
                <a16:creationId xmlns:a16="http://schemas.microsoft.com/office/drawing/2014/main" id="{672CA7D2-78CE-0943-BC9B-7C60BA8B88C4}"/>
              </a:ext>
            </a:extLst>
          </p:cNvPr>
          <p:cNvSpPr txBox="1">
            <a:spLocks/>
          </p:cNvSpPr>
          <p:nvPr/>
        </p:nvSpPr>
        <p:spPr>
          <a:xfrm>
            <a:off x="581854" y="209219"/>
            <a:ext cx="11041200" cy="115200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r>
              <a:rPr lang="en-US" dirty="0"/>
              <a:t>Exercise 4: PC Score Plots</a:t>
            </a:r>
          </a:p>
        </p:txBody>
      </p:sp>
      <p:sp>
        <p:nvSpPr>
          <p:cNvPr id="8" name="Title 7">
            <a:extLst>
              <a:ext uri="{FF2B5EF4-FFF2-40B4-BE49-F238E27FC236}">
                <a16:creationId xmlns:a16="http://schemas.microsoft.com/office/drawing/2014/main" id="{0131F210-CA1A-194A-BCE6-49D14ED4422C}"/>
              </a:ext>
            </a:extLst>
          </p:cNvPr>
          <p:cNvSpPr>
            <a:spLocks noGrp="1"/>
          </p:cNvSpPr>
          <p:nvPr>
            <p:ph type="title"/>
          </p:nvPr>
        </p:nvSpPr>
        <p:spPr>
          <a:xfrm>
            <a:off x="513000" y="-1237562"/>
            <a:ext cx="11041200" cy="1152000"/>
          </a:xfrm>
        </p:spPr>
        <p:txBody>
          <a:bodyPr/>
          <a:lstStyle/>
          <a:p>
            <a:endParaRPr lang="en-US" dirty="0"/>
          </a:p>
        </p:txBody>
      </p:sp>
    </p:spTree>
    <p:extLst>
      <p:ext uri="{BB962C8B-B14F-4D97-AF65-F5344CB8AC3E}">
        <p14:creationId xmlns:p14="http://schemas.microsoft.com/office/powerpoint/2010/main" val="9150706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3D8EF6B-8F70-624A-B077-AC77561D546D}"/>
              </a:ext>
            </a:extLst>
          </p:cNvPr>
          <p:cNvPicPr>
            <a:picLocks noGrp="1" noChangeAspect="1"/>
          </p:cNvPicPr>
          <p:nvPr>
            <p:ph idx="1"/>
          </p:nvPr>
        </p:nvPicPr>
        <p:blipFill>
          <a:blip r:embed="rId2"/>
          <a:stretch>
            <a:fillRect/>
          </a:stretch>
        </p:blipFill>
        <p:spPr>
          <a:xfrm>
            <a:off x="3003771" y="1010558"/>
            <a:ext cx="6059658" cy="5413167"/>
          </a:xfrm>
        </p:spPr>
      </p:pic>
      <p:sp>
        <p:nvSpPr>
          <p:cNvPr id="3" name="Footer Placeholder 2">
            <a:extLst>
              <a:ext uri="{FF2B5EF4-FFF2-40B4-BE49-F238E27FC236}">
                <a16:creationId xmlns:a16="http://schemas.microsoft.com/office/drawing/2014/main" id="{F396535C-1B3E-9D45-9C39-5D4D4E86B3E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899213F7-F032-B44D-872F-57F0A00BBFE6}"/>
              </a:ext>
            </a:extLst>
          </p:cNvPr>
          <p:cNvSpPr>
            <a:spLocks noGrp="1"/>
          </p:cNvSpPr>
          <p:nvPr>
            <p:ph type="sldNum" sz="quarter" idx="12"/>
          </p:nvPr>
        </p:nvSpPr>
        <p:spPr/>
        <p:txBody>
          <a:bodyPr/>
          <a:lstStyle/>
          <a:p>
            <a:fld id="{0A297500-7527-634B-90F4-69D0994C32B4}" type="slidenum">
              <a:rPr lang="nl-NL" smtClean="0"/>
              <a:t>76</a:t>
            </a:fld>
            <a:endParaRPr lang="nl-NL"/>
          </a:p>
        </p:txBody>
      </p:sp>
      <p:sp>
        <p:nvSpPr>
          <p:cNvPr id="5" name="Title 4">
            <a:extLst>
              <a:ext uri="{FF2B5EF4-FFF2-40B4-BE49-F238E27FC236}">
                <a16:creationId xmlns:a16="http://schemas.microsoft.com/office/drawing/2014/main" id="{9FB9CE52-A9AC-014C-816E-967CAF0BE49C}"/>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416971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B6FEE4-7E38-A240-963B-D9C3E926984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AD44F10-E0E4-D043-B84C-916CDAE840A6}"/>
              </a:ext>
            </a:extLst>
          </p:cNvPr>
          <p:cNvSpPr>
            <a:spLocks noGrp="1"/>
          </p:cNvSpPr>
          <p:nvPr>
            <p:ph type="sldNum" sz="quarter" idx="12"/>
          </p:nvPr>
        </p:nvSpPr>
        <p:spPr/>
        <p:txBody>
          <a:bodyPr/>
          <a:lstStyle/>
          <a:p>
            <a:fld id="{0A297500-7527-634B-90F4-69D0994C32B4}" type="slidenum">
              <a:rPr lang="nl-NL" smtClean="0"/>
              <a:t>77</a:t>
            </a:fld>
            <a:endParaRPr lang="nl-NL"/>
          </a:p>
        </p:txBody>
      </p:sp>
      <p:sp>
        <p:nvSpPr>
          <p:cNvPr id="5" name="Title 4">
            <a:extLst>
              <a:ext uri="{FF2B5EF4-FFF2-40B4-BE49-F238E27FC236}">
                <a16:creationId xmlns:a16="http://schemas.microsoft.com/office/drawing/2014/main" id="{D740A2EF-978A-CD4D-8A2E-0075B49C9B82}"/>
              </a:ext>
            </a:extLst>
          </p:cNvPr>
          <p:cNvSpPr>
            <a:spLocks noGrp="1"/>
          </p:cNvSpPr>
          <p:nvPr>
            <p:ph type="title"/>
          </p:nvPr>
        </p:nvSpPr>
        <p:spPr/>
        <p:txBody>
          <a:bodyPr/>
          <a:lstStyle/>
          <a:p>
            <a:r>
              <a:rPr lang="en-US" dirty="0"/>
              <a:t>Exercise 4: PC Score Plots</a:t>
            </a:r>
          </a:p>
        </p:txBody>
      </p:sp>
      <p:pic>
        <p:nvPicPr>
          <p:cNvPr id="7" name="Picture 6">
            <a:extLst>
              <a:ext uri="{FF2B5EF4-FFF2-40B4-BE49-F238E27FC236}">
                <a16:creationId xmlns:a16="http://schemas.microsoft.com/office/drawing/2014/main" id="{5CAFF1D1-AD1E-0C43-B7FD-D1EE08DC9C14}"/>
              </a:ext>
            </a:extLst>
          </p:cNvPr>
          <p:cNvPicPr>
            <a:picLocks noChangeAspect="1"/>
          </p:cNvPicPr>
          <p:nvPr/>
        </p:nvPicPr>
        <p:blipFill>
          <a:blip r:embed="rId2"/>
          <a:stretch>
            <a:fillRect/>
          </a:stretch>
        </p:blipFill>
        <p:spPr>
          <a:xfrm>
            <a:off x="2899645" y="1152603"/>
            <a:ext cx="5714178" cy="5144461"/>
          </a:xfrm>
          <a:prstGeom prst="rect">
            <a:avLst/>
          </a:prstGeom>
        </p:spPr>
      </p:pic>
    </p:spTree>
    <p:extLst>
      <p:ext uri="{BB962C8B-B14F-4D97-AF65-F5344CB8AC3E}">
        <p14:creationId xmlns:p14="http://schemas.microsoft.com/office/powerpoint/2010/main" val="12582980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32D414F-ABFF-A141-8AB7-9850CDFCD120}"/>
              </a:ext>
            </a:extLst>
          </p:cNvPr>
          <p:cNvPicPr>
            <a:picLocks noGrp="1" noChangeAspect="1"/>
          </p:cNvPicPr>
          <p:nvPr>
            <p:ph idx="1"/>
          </p:nvPr>
        </p:nvPicPr>
        <p:blipFill>
          <a:blip r:embed="rId2"/>
          <a:stretch>
            <a:fillRect/>
          </a:stretch>
        </p:blipFill>
        <p:spPr>
          <a:xfrm>
            <a:off x="3160208" y="1552493"/>
            <a:ext cx="4997189" cy="4464050"/>
          </a:xfrm>
        </p:spPr>
      </p:pic>
      <p:sp>
        <p:nvSpPr>
          <p:cNvPr id="3" name="Footer Placeholder 2">
            <a:extLst>
              <a:ext uri="{FF2B5EF4-FFF2-40B4-BE49-F238E27FC236}">
                <a16:creationId xmlns:a16="http://schemas.microsoft.com/office/drawing/2014/main" id="{238A4EA9-4E79-6A46-82D2-13197B91338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25CF1413-853E-E644-8A47-C3ADADFD86D2}"/>
              </a:ext>
            </a:extLst>
          </p:cNvPr>
          <p:cNvSpPr>
            <a:spLocks noGrp="1"/>
          </p:cNvSpPr>
          <p:nvPr>
            <p:ph type="sldNum" sz="quarter" idx="12"/>
          </p:nvPr>
        </p:nvSpPr>
        <p:spPr/>
        <p:txBody>
          <a:bodyPr/>
          <a:lstStyle/>
          <a:p>
            <a:fld id="{0A297500-7527-634B-90F4-69D0994C32B4}" type="slidenum">
              <a:rPr lang="nl-NL" smtClean="0"/>
              <a:t>78</a:t>
            </a:fld>
            <a:endParaRPr lang="nl-NL"/>
          </a:p>
        </p:txBody>
      </p:sp>
      <p:sp>
        <p:nvSpPr>
          <p:cNvPr id="5" name="Title 4">
            <a:extLst>
              <a:ext uri="{FF2B5EF4-FFF2-40B4-BE49-F238E27FC236}">
                <a16:creationId xmlns:a16="http://schemas.microsoft.com/office/drawing/2014/main" id="{E5D77897-D657-0741-8DD4-8CB95F34EEDE}"/>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31077077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F76AF3-4F28-1C45-B70A-B15C51D21C62}"/>
              </a:ext>
            </a:extLst>
          </p:cNvPr>
          <p:cNvSpPr>
            <a:spLocks noGrp="1"/>
          </p:cNvSpPr>
          <p:nvPr>
            <p:ph idx="1"/>
          </p:nvPr>
        </p:nvSpPr>
        <p:spPr/>
        <p:txBody>
          <a:bodyPr>
            <a:normAutofit fontScale="85000" lnSpcReduction="20000"/>
          </a:bodyPr>
          <a:lstStyle/>
          <a:p>
            <a:r>
              <a:rPr lang="en-US" dirty="0"/>
              <a:t>PCs (scaled by their associated variances) illustrate the type and magnitude of variation that exists within a given dataset.</a:t>
            </a:r>
          </a:p>
          <a:p>
            <a:r>
              <a:rPr lang="en-US" dirty="0"/>
              <a:t>A small number of scores may represent quite a lot of the variation among shapes.</a:t>
            </a:r>
          </a:p>
          <a:p>
            <a:endParaRPr lang="en-US" dirty="0"/>
          </a:p>
          <a:p>
            <a:r>
              <a:rPr lang="en-US" dirty="0"/>
              <a:t>But score plots are limited:</a:t>
            </a:r>
          </a:p>
          <a:p>
            <a:pPr lvl="1"/>
            <a:r>
              <a:rPr lang="en-US" dirty="0"/>
              <a:t>subspace not optimized. May not represent the effect of a given variable, but effect may still be present in some other subspace (there is still unexplained variation)</a:t>
            </a:r>
          </a:p>
          <a:p>
            <a:pPr lvl="1"/>
            <a:r>
              <a:rPr lang="en-US" dirty="0"/>
              <a:t>How to know what the effect of a variable is.</a:t>
            </a:r>
          </a:p>
          <a:p>
            <a:pPr lvl="2"/>
            <a:r>
              <a:rPr lang="en-US" dirty="0"/>
              <a:t>General approach is to reverse-engineer from PC scores</a:t>
            </a:r>
          </a:p>
          <a:p>
            <a:pPr lvl="3"/>
            <a:r>
              <a:rPr lang="en-US" dirty="0"/>
              <a:t>Find what PCs are significantly associated with the variable</a:t>
            </a:r>
          </a:p>
          <a:p>
            <a:pPr lvl="3"/>
            <a:r>
              <a:rPr lang="en-US" dirty="0"/>
              <a:t>Look at the PC transformations.</a:t>
            </a:r>
          </a:p>
          <a:p>
            <a:pPr lvl="2"/>
            <a:r>
              <a:rPr lang="en-US" dirty="0"/>
              <a:t>But an effect could load on many PCs</a:t>
            </a:r>
          </a:p>
          <a:p>
            <a:pPr lvl="3"/>
            <a:r>
              <a:rPr lang="en-US" dirty="0"/>
              <a:t>Individually these may be non-significant but together the effect could be substantial.</a:t>
            </a:r>
          </a:p>
          <a:p>
            <a:pPr lvl="3"/>
            <a:r>
              <a:rPr lang="en-US" dirty="0"/>
              <a:t>Difficult to mentally combine multiple PC transformations</a:t>
            </a:r>
          </a:p>
          <a:p>
            <a:pPr lvl="2"/>
            <a:endParaRPr lang="en-US" dirty="0"/>
          </a:p>
          <a:p>
            <a:endParaRPr lang="en-US" dirty="0"/>
          </a:p>
        </p:txBody>
      </p:sp>
      <p:sp>
        <p:nvSpPr>
          <p:cNvPr id="3" name="Footer Placeholder 2">
            <a:extLst>
              <a:ext uri="{FF2B5EF4-FFF2-40B4-BE49-F238E27FC236}">
                <a16:creationId xmlns:a16="http://schemas.microsoft.com/office/drawing/2014/main" id="{6E978364-5247-FD47-AFBB-56CF592A3AE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89A10EB-3EBE-5B40-8B09-74A2BF76D2AE}"/>
              </a:ext>
            </a:extLst>
          </p:cNvPr>
          <p:cNvSpPr>
            <a:spLocks noGrp="1"/>
          </p:cNvSpPr>
          <p:nvPr>
            <p:ph type="sldNum" sz="quarter" idx="12"/>
          </p:nvPr>
        </p:nvSpPr>
        <p:spPr/>
        <p:txBody>
          <a:bodyPr/>
          <a:lstStyle/>
          <a:p>
            <a:fld id="{0A297500-7527-634B-90F4-69D0994C32B4}" type="slidenum">
              <a:rPr lang="nl-NL" smtClean="0"/>
              <a:t>79</a:t>
            </a:fld>
            <a:endParaRPr lang="nl-NL"/>
          </a:p>
        </p:txBody>
      </p:sp>
      <p:sp>
        <p:nvSpPr>
          <p:cNvPr id="5" name="Title 4">
            <a:extLst>
              <a:ext uri="{FF2B5EF4-FFF2-40B4-BE49-F238E27FC236}">
                <a16:creationId xmlns:a16="http://schemas.microsoft.com/office/drawing/2014/main" id="{37B59A6F-6B19-3648-8A4A-828677C4FF3C}"/>
              </a:ext>
            </a:extLst>
          </p:cNvPr>
          <p:cNvSpPr>
            <a:spLocks noGrp="1"/>
          </p:cNvSpPr>
          <p:nvPr>
            <p:ph type="title"/>
          </p:nvPr>
        </p:nvSpPr>
        <p:spPr/>
        <p:txBody>
          <a:bodyPr/>
          <a:lstStyle/>
          <a:p>
            <a:r>
              <a:rPr lang="en-US" dirty="0"/>
              <a:t>PCA Summary</a:t>
            </a:r>
          </a:p>
        </p:txBody>
      </p:sp>
    </p:spTree>
    <p:extLst>
      <p:ext uri="{BB962C8B-B14F-4D97-AF65-F5344CB8AC3E}">
        <p14:creationId xmlns:p14="http://schemas.microsoft.com/office/powerpoint/2010/main" val="75099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a:p>
            <a:r>
              <a:rPr lang="en-US" dirty="0"/>
              <a:t>Learn non-rigid mapping of a template ‘Floating’ shape into the shape of a ‘Target’ image while preserving the anatomical meaning of points.</a:t>
            </a:r>
          </a:p>
          <a:p>
            <a:r>
              <a:rPr lang="en-US" dirty="0"/>
              <a:t>Essentially resampling each Target</a:t>
            </a:r>
          </a:p>
          <a:p>
            <a:pPr marL="0" indent="0">
              <a:buNone/>
            </a:pPr>
            <a:r>
              <a:rPr lang="en-US" dirty="0"/>
              <a:t>At 1000s of points. Because these </a:t>
            </a:r>
          </a:p>
          <a:p>
            <a:pPr marL="0" indent="0">
              <a:buNone/>
            </a:pPr>
            <a:r>
              <a:rPr lang="en-US" dirty="0"/>
              <a:t>points correspond across the sample</a:t>
            </a:r>
          </a:p>
          <a:p>
            <a:pPr marL="0" indent="0">
              <a:buNone/>
            </a:pPr>
            <a:r>
              <a:rPr lang="en-US" dirty="0"/>
              <a:t>they can be meaningfully combined </a:t>
            </a:r>
          </a:p>
          <a:p>
            <a:pPr marL="0" indent="0">
              <a:buNone/>
            </a:pPr>
            <a:r>
              <a:rPr lang="en-US" dirty="0"/>
              <a:t>in multivariate statistical analyses. </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pic>
        <p:nvPicPr>
          <p:cNvPr id="7" name="Picture 6">
            <a:extLst>
              <a:ext uri="{FF2B5EF4-FFF2-40B4-BE49-F238E27FC236}">
                <a16:creationId xmlns:a16="http://schemas.microsoft.com/office/drawing/2014/main" id="{E3A2A0BE-6BF9-9F40-B59F-3E083F6C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038" y="2806588"/>
            <a:ext cx="5898375" cy="2949187"/>
          </a:xfrm>
          <a:prstGeom prst="rect">
            <a:avLst/>
          </a:prstGeom>
        </p:spPr>
      </p:pic>
    </p:spTree>
    <p:extLst>
      <p:ext uri="{BB962C8B-B14F-4D97-AF65-F5344CB8AC3E}">
        <p14:creationId xmlns:p14="http://schemas.microsoft.com/office/powerpoint/2010/main" val="1128643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Partial least-squares regression is:</a:t>
            </a:r>
          </a:p>
          <a:p>
            <a:pPr lvl="1"/>
            <a:r>
              <a:rPr lang="en-US" dirty="0"/>
              <a:t>A supervised dimension reduction of X (predictor variables) and Y (shape) onto a small number of dimensions</a:t>
            </a:r>
          </a:p>
          <a:p>
            <a:pPr lvl="2"/>
            <a:r>
              <a:rPr lang="en-US" dirty="0"/>
              <a:t>Like PCA of shape except the subspace is optimized to be linearly associated with X.</a:t>
            </a:r>
          </a:p>
          <a:p>
            <a:pPr lvl="2"/>
            <a:endParaRPr lang="en-US" dirty="0"/>
          </a:p>
          <a:p>
            <a:pPr lvl="1"/>
            <a:r>
              <a:rPr lang="en-US" dirty="0"/>
              <a:t>Run the cell: plot PLS </a:t>
            </a:r>
            <a:r>
              <a:rPr lang="en-US" dirty="0" err="1"/>
              <a:t>Yscores</a:t>
            </a:r>
            <a:r>
              <a:rPr lang="en-US" dirty="0"/>
              <a:t> </a:t>
            </a:r>
          </a:p>
          <a:p>
            <a:pPr marL="457200" lvl="1" indent="0">
              <a:buNone/>
            </a:pPr>
            <a:endParaRPr lang="en-US" dirty="0"/>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80</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5: PLS Score Plots</a:t>
            </a:r>
          </a:p>
        </p:txBody>
      </p:sp>
    </p:spTree>
    <p:extLst>
      <p:ext uri="{BB962C8B-B14F-4D97-AF65-F5344CB8AC3E}">
        <p14:creationId xmlns:p14="http://schemas.microsoft.com/office/powerpoint/2010/main" val="36129386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3D8EF6B-8F70-624A-B077-AC77561D546D}"/>
              </a:ext>
            </a:extLst>
          </p:cNvPr>
          <p:cNvPicPr>
            <a:picLocks noGrp="1" noChangeAspect="1"/>
          </p:cNvPicPr>
          <p:nvPr>
            <p:ph idx="1"/>
          </p:nvPr>
        </p:nvPicPr>
        <p:blipFill>
          <a:blip r:embed="rId2"/>
          <a:stretch>
            <a:fillRect/>
          </a:stretch>
        </p:blipFill>
        <p:spPr>
          <a:xfrm>
            <a:off x="296091" y="1436913"/>
            <a:ext cx="4842776" cy="4326111"/>
          </a:xfrm>
        </p:spPr>
      </p:pic>
      <p:sp>
        <p:nvSpPr>
          <p:cNvPr id="3" name="Footer Placeholder 2">
            <a:extLst>
              <a:ext uri="{FF2B5EF4-FFF2-40B4-BE49-F238E27FC236}">
                <a16:creationId xmlns:a16="http://schemas.microsoft.com/office/drawing/2014/main" id="{F396535C-1B3E-9D45-9C39-5D4D4E86B3E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899213F7-F032-B44D-872F-57F0A00BBFE6}"/>
              </a:ext>
            </a:extLst>
          </p:cNvPr>
          <p:cNvSpPr>
            <a:spLocks noGrp="1"/>
          </p:cNvSpPr>
          <p:nvPr>
            <p:ph type="sldNum" sz="quarter" idx="12"/>
          </p:nvPr>
        </p:nvSpPr>
        <p:spPr/>
        <p:txBody>
          <a:bodyPr/>
          <a:lstStyle/>
          <a:p>
            <a:fld id="{0A297500-7527-634B-90F4-69D0994C32B4}" type="slidenum">
              <a:rPr lang="nl-NL" smtClean="0"/>
              <a:t>81</a:t>
            </a:fld>
            <a:endParaRPr lang="nl-NL"/>
          </a:p>
        </p:txBody>
      </p:sp>
      <p:sp>
        <p:nvSpPr>
          <p:cNvPr id="5" name="Title 4">
            <a:extLst>
              <a:ext uri="{FF2B5EF4-FFF2-40B4-BE49-F238E27FC236}">
                <a16:creationId xmlns:a16="http://schemas.microsoft.com/office/drawing/2014/main" id="{9FB9CE52-A9AC-014C-816E-967CAF0BE49C}"/>
              </a:ext>
            </a:extLst>
          </p:cNvPr>
          <p:cNvSpPr>
            <a:spLocks noGrp="1"/>
          </p:cNvSpPr>
          <p:nvPr>
            <p:ph type="title"/>
          </p:nvPr>
        </p:nvSpPr>
        <p:spPr/>
        <p:txBody>
          <a:bodyPr/>
          <a:lstStyle/>
          <a:p>
            <a:r>
              <a:rPr lang="en-US" dirty="0"/>
              <a:t>Exercise 5: PLS Score Plots</a:t>
            </a:r>
          </a:p>
        </p:txBody>
      </p:sp>
      <p:sp>
        <p:nvSpPr>
          <p:cNvPr id="2" name="TextBox 1">
            <a:extLst>
              <a:ext uri="{FF2B5EF4-FFF2-40B4-BE49-F238E27FC236}">
                <a16:creationId xmlns:a16="http://schemas.microsoft.com/office/drawing/2014/main" id="{B37C2DB5-5279-2B46-A06F-73D8ED1D27DC}"/>
              </a:ext>
            </a:extLst>
          </p:cNvPr>
          <p:cNvSpPr txBox="1"/>
          <p:nvPr/>
        </p:nvSpPr>
        <p:spPr>
          <a:xfrm>
            <a:off x="937452" y="1214077"/>
            <a:ext cx="3281082" cy="369332"/>
          </a:xfrm>
          <a:prstGeom prst="rect">
            <a:avLst/>
          </a:prstGeom>
          <a:noFill/>
        </p:spPr>
        <p:txBody>
          <a:bodyPr wrap="square" rtlCol="0">
            <a:spAutoFit/>
          </a:bodyPr>
          <a:lstStyle/>
          <a:p>
            <a:pPr algn="ctr"/>
            <a:r>
              <a:rPr lang="en-US" dirty="0"/>
              <a:t>PCA</a:t>
            </a:r>
          </a:p>
        </p:txBody>
      </p:sp>
      <p:pic>
        <p:nvPicPr>
          <p:cNvPr id="8" name="Picture 7">
            <a:extLst>
              <a:ext uri="{FF2B5EF4-FFF2-40B4-BE49-F238E27FC236}">
                <a16:creationId xmlns:a16="http://schemas.microsoft.com/office/drawing/2014/main" id="{6BB64898-9980-2F41-9EB6-AD4AA1585F30}"/>
              </a:ext>
            </a:extLst>
          </p:cNvPr>
          <p:cNvPicPr>
            <a:picLocks noChangeAspect="1"/>
          </p:cNvPicPr>
          <p:nvPr/>
        </p:nvPicPr>
        <p:blipFill>
          <a:blip r:embed="rId3"/>
          <a:stretch>
            <a:fillRect/>
          </a:stretch>
        </p:blipFill>
        <p:spPr>
          <a:xfrm>
            <a:off x="6033600" y="1436913"/>
            <a:ext cx="5036316" cy="4499002"/>
          </a:xfrm>
          <a:prstGeom prst="rect">
            <a:avLst/>
          </a:prstGeom>
        </p:spPr>
      </p:pic>
      <p:sp>
        <p:nvSpPr>
          <p:cNvPr id="9" name="TextBox 8">
            <a:extLst>
              <a:ext uri="{FF2B5EF4-FFF2-40B4-BE49-F238E27FC236}">
                <a16:creationId xmlns:a16="http://schemas.microsoft.com/office/drawing/2014/main" id="{45D46E62-89FD-1643-A946-82C6C0F7FFFF}"/>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spTree>
    <p:extLst>
      <p:ext uri="{BB962C8B-B14F-4D97-AF65-F5344CB8AC3E}">
        <p14:creationId xmlns:p14="http://schemas.microsoft.com/office/powerpoint/2010/main" val="3241646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B6FEE4-7E38-A240-963B-D9C3E926984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AD44F10-E0E4-D043-B84C-916CDAE840A6}"/>
              </a:ext>
            </a:extLst>
          </p:cNvPr>
          <p:cNvSpPr>
            <a:spLocks noGrp="1"/>
          </p:cNvSpPr>
          <p:nvPr>
            <p:ph type="sldNum" sz="quarter" idx="12"/>
          </p:nvPr>
        </p:nvSpPr>
        <p:spPr/>
        <p:txBody>
          <a:bodyPr/>
          <a:lstStyle/>
          <a:p>
            <a:fld id="{0A297500-7527-634B-90F4-69D0994C32B4}" type="slidenum">
              <a:rPr lang="nl-NL" smtClean="0"/>
              <a:t>82</a:t>
            </a:fld>
            <a:endParaRPr lang="nl-NL"/>
          </a:p>
        </p:txBody>
      </p:sp>
      <p:sp>
        <p:nvSpPr>
          <p:cNvPr id="5" name="Title 4">
            <a:extLst>
              <a:ext uri="{FF2B5EF4-FFF2-40B4-BE49-F238E27FC236}">
                <a16:creationId xmlns:a16="http://schemas.microsoft.com/office/drawing/2014/main" id="{D740A2EF-978A-CD4D-8A2E-0075B49C9B82}"/>
              </a:ext>
            </a:extLst>
          </p:cNvPr>
          <p:cNvSpPr>
            <a:spLocks noGrp="1"/>
          </p:cNvSpPr>
          <p:nvPr>
            <p:ph type="title"/>
          </p:nvPr>
        </p:nvSpPr>
        <p:spPr/>
        <p:txBody>
          <a:bodyPr/>
          <a:lstStyle/>
          <a:p>
            <a:r>
              <a:rPr lang="en-US" dirty="0"/>
              <a:t>Exercise 5: PLS Score Plots</a:t>
            </a:r>
          </a:p>
        </p:txBody>
      </p:sp>
      <p:pic>
        <p:nvPicPr>
          <p:cNvPr id="7" name="Picture 6">
            <a:extLst>
              <a:ext uri="{FF2B5EF4-FFF2-40B4-BE49-F238E27FC236}">
                <a16:creationId xmlns:a16="http://schemas.microsoft.com/office/drawing/2014/main" id="{5CAFF1D1-AD1E-0C43-B7FD-D1EE08DC9C14}"/>
              </a:ext>
            </a:extLst>
          </p:cNvPr>
          <p:cNvPicPr>
            <a:picLocks noChangeAspect="1"/>
          </p:cNvPicPr>
          <p:nvPr/>
        </p:nvPicPr>
        <p:blipFill>
          <a:blip r:embed="rId2"/>
          <a:stretch>
            <a:fillRect/>
          </a:stretch>
        </p:blipFill>
        <p:spPr>
          <a:xfrm>
            <a:off x="317630" y="1452781"/>
            <a:ext cx="5284051" cy="4757219"/>
          </a:xfrm>
          <a:prstGeom prst="rect">
            <a:avLst/>
          </a:prstGeom>
        </p:spPr>
      </p:pic>
      <p:sp>
        <p:nvSpPr>
          <p:cNvPr id="6" name="TextBox 5">
            <a:extLst>
              <a:ext uri="{FF2B5EF4-FFF2-40B4-BE49-F238E27FC236}">
                <a16:creationId xmlns:a16="http://schemas.microsoft.com/office/drawing/2014/main" id="{3C8274C2-733F-A047-8BCA-7212B684D2AE}"/>
              </a:ext>
            </a:extLst>
          </p:cNvPr>
          <p:cNvSpPr txBox="1"/>
          <p:nvPr/>
        </p:nvSpPr>
        <p:spPr>
          <a:xfrm>
            <a:off x="1083449" y="1174370"/>
            <a:ext cx="3281082" cy="369332"/>
          </a:xfrm>
          <a:prstGeom prst="rect">
            <a:avLst/>
          </a:prstGeom>
          <a:noFill/>
        </p:spPr>
        <p:txBody>
          <a:bodyPr wrap="square" rtlCol="0">
            <a:spAutoFit/>
          </a:bodyPr>
          <a:lstStyle/>
          <a:p>
            <a:pPr algn="ctr"/>
            <a:r>
              <a:rPr lang="en-US" dirty="0"/>
              <a:t>PCA</a:t>
            </a:r>
          </a:p>
        </p:txBody>
      </p:sp>
      <p:sp>
        <p:nvSpPr>
          <p:cNvPr id="8" name="TextBox 7">
            <a:extLst>
              <a:ext uri="{FF2B5EF4-FFF2-40B4-BE49-F238E27FC236}">
                <a16:creationId xmlns:a16="http://schemas.microsoft.com/office/drawing/2014/main" id="{A543F307-92C7-654D-A92C-F24AED5CA8C3}"/>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pic>
        <p:nvPicPr>
          <p:cNvPr id="9" name="Picture 8">
            <a:extLst>
              <a:ext uri="{FF2B5EF4-FFF2-40B4-BE49-F238E27FC236}">
                <a16:creationId xmlns:a16="http://schemas.microsoft.com/office/drawing/2014/main" id="{63711328-D334-DF4E-91A2-0192022BA075}"/>
              </a:ext>
            </a:extLst>
          </p:cNvPr>
          <p:cNvPicPr>
            <a:picLocks noChangeAspect="1"/>
          </p:cNvPicPr>
          <p:nvPr/>
        </p:nvPicPr>
        <p:blipFill>
          <a:blip r:embed="rId3"/>
          <a:stretch>
            <a:fillRect/>
          </a:stretch>
        </p:blipFill>
        <p:spPr>
          <a:xfrm>
            <a:off x="6178608" y="1485573"/>
            <a:ext cx="5042072" cy="4504144"/>
          </a:xfrm>
          <a:prstGeom prst="rect">
            <a:avLst/>
          </a:prstGeom>
        </p:spPr>
      </p:pic>
    </p:spTree>
    <p:extLst>
      <p:ext uri="{BB962C8B-B14F-4D97-AF65-F5344CB8AC3E}">
        <p14:creationId xmlns:p14="http://schemas.microsoft.com/office/powerpoint/2010/main" val="7671697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32D414F-ABFF-A141-8AB7-9850CDFCD120}"/>
              </a:ext>
            </a:extLst>
          </p:cNvPr>
          <p:cNvPicPr>
            <a:picLocks noGrp="1" noChangeAspect="1"/>
          </p:cNvPicPr>
          <p:nvPr>
            <p:ph idx="1"/>
          </p:nvPr>
        </p:nvPicPr>
        <p:blipFill>
          <a:blip r:embed="rId2"/>
          <a:stretch>
            <a:fillRect/>
          </a:stretch>
        </p:blipFill>
        <p:spPr>
          <a:xfrm>
            <a:off x="324801" y="1552493"/>
            <a:ext cx="4997189" cy="4464050"/>
          </a:xfrm>
        </p:spPr>
      </p:pic>
      <p:sp>
        <p:nvSpPr>
          <p:cNvPr id="3" name="Footer Placeholder 2">
            <a:extLst>
              <a:ext uri="{FF2B5EF4-FFF2-40B4-BE49-F238E27FC236}">
                <a16:creationId xmlns:a16="http://schemas.microsoft.com/office/drawing/2014/main" id="{238A4EA9-4E79-6A46-82D2-13197B91338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25CF1413-853E-E644-8A47-C3ADADFD86D2}"/>
              </a:ext>
            </a:extLst>
          </p:cNvPr>
          <p:cNvSpPr>
            <a:spLocks noGrp="1"/>
          </p:cNvSpPr>
          <p:nvPr>
            <p:ph type="sldNum" sz="quarter" idx="12"/>
          </p:nvPr>
        </p:nvSpPr>
        <p:spPr/>
        <p:txBody>
          <a:bodyPr/>
          <a:lstStyle/>
          <a:p>
            <a:fld id="{0A297500-7527-634B-90F4-69D0994C32B4}" type="slidenum">
              <a:rPr lang="nl-NL" smtClean="0"/>
              <a:t>83</a:t>
            </a:fld>
            <a:endParaRPr lang="nl-NL"/>
          </a:p>
        </p:txBody>
      </p:sp>
      <p:sp>
        <p:nvSpPr>
          <p:cNvPr id="5" name="Title 4">
            <a:extLst>
              <a:ext uri="{FF2B5EF4-FFF2-40B4-BE49-F238E27FC236}">
                <a16:creationId xmlns:a16="http://schemas.microsoft.com/office/drawing/2014/main" id="{E5D77897-D657-0741-8DD4-8CB95F34EEDE}"/>
              </a:ext>
            </a:extLst>
          </p:cNvPr>
          <p:cNvSpPr>
            <a:spLocks noGrp="1"/>
          </p:cNvSpPr>
          <p:nvPr>
            <p:ph type="title"/>
          </p:nvPr>
        </p:nvSpPr>
        <p:spPr/>
        <p:txBody>
          <a:bodyPr/>
          <a:lstStyle/>
          <a:p>
            <a:r>
              <a:rPr lang="en-US" dirty="0"/>
              <a:t>Exercise 5: PLS Score Plots</a:t>
            </a:r>
          </a:p>
        </p:txBody>
      </p:sp>
      <p:sp>
        <p:nvSpPr>
          <p:cNvPr id="6" name="TextBox 5">
            <a:extLst>
              <a:ext uri="{FF2B5EF4-FFF2-40B4-BE49-F238E27FC236}">
                <a16:creationId xmlns:a16="http://schemas.microsoft.com/office/drawing/2014/main" id="{32F14A48-875B-FC4E-BE5A-489802D7A5D9}"/>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sp>
        <p:nvSpPr>
          <p:cNvPr id="8" name="TextBox 7">
            <a:extLst>
              <a:ext uri="{FF2B5EF4-FFF2-40B4-BE49-F238E27FC236}">
                <a16:creationId xmlns:a16="http://schemas.microsoft.com/office/drawing/2014/main" id="{5C201503-4E97-044E-A87D-295F935D6100}"/>
              </a:ext>
            </a:extLst>
          </p:cNvPr>
          <p:cNvSpPr txBox="1"/>
          <p:nvPr/>
        </p:nvSpPr>
        <p:spPr>
          <a:xfrm>
            <a:off x="937452" y="1214077"/>
            <a:ext cx="3281082" cy="369332"/>
          </a:xfrm>
          <a:prstGeom prst="rect">
            <a:avLst/>
          </a:prstGeom>
          <a:noFill/>
        </p:spPr>
        <p:txBody>
          <a:bodyPr wrap="square" rtlCol="0">
            <a:spAutoFit/>
          </a:bodyPr>
          <a:lstStyle/>
          <a:p>
            <a:pPr algn="ctr"/>
            <a:r>
              <a:rPr lang="en-US" dirty="0"/>
              <a:t>PCA</a:t>
            </a:r>
          </a:p>
        </p:txBody>
      </p:sp>
      <p:pic>
        <p:nvPicPr>
          <p:cNvPr id="9" name="Picture 8">
            <a:extLst>
              <a:ext uri="{FF2B5EF4-FFF2-40B4-BE49-F238E27FC236}">
                <a16:creationId xmlns:a16="http://schemas.microsoft.com/office/drawing/2014/main" id="{BEF512E3-F2C8-074B-8691-FBAD4C907249}"/>
              </a:ext>
            </a:extLst>
          </p:cNvPr>
          <p:cNvPicPr>
            <a:picLocks noChangeAspect="1"/>
          </p:cNvPicPr>
          <p:nvPr/>
        </p:nvPicPr>
        <p:blipFill>
          <a:blip r:embed="rId3"/>
          <a:stretch>
            <a:fillRect/>
          </a:stretch>
        </p:blipFill>
        <p:spPr>
          <a:xfrm>
            <a:off x="6096000" y="1376488"/>
            <a:ext cx="5472921" cy="4927257"/>
          </a:xfrm>
          <a:prstGeom prst="rect">
            <a:avLst/>
          </a:prstGeom>
        </p:spPr>
      </p:pic>
    </p:spTree>
    <p:extLst>
      <p:ext uri="{BB962C8B-B14F-4D97-AF65-F5344CB8AC3E}">
        <p14:creationId xmlns:p14="http://schemas.microsoft.com/office/powerpoint/2010/main" val="34861105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Partial least-squares regression is:</a:t>
            </a:r>
          </a:p>
          <a:p>
            <a:pPr lvl="1"/>
            <a:r>
              <a:rPr lang="en-US" dirty="0"/>
              <a:t>A supervised dimension reduction of X (predictor variables) and Y (shape) onto a small number of dimensions</a:t>
            </a:r>
          </a:p>
          <a:p>
            <a:pPr lvl="2"/>
            <a:r>
              <a:rPr lang="en-US" dirty="0"/>
              <a:t>Like PCA of shape except the subspace is optimized to be linearly associated with X.</a:t>
            </a:r>
          </a:p>
          <a:p>
            <a:pPr lvl="2"/>
            <a:r>
              <a:rPr lang="en-US" dirty="0"/>
              <a:t>So scores are necessarily associated with the predictors (they change in a graduated way from one extreme of the space to another)</a:t>
            </a:r>
          </a:p>
          <a:p>
            <a:pPr lvl="2"/>
            <a:r>
              <a:rPr lang="en-US" dirty="0"/>
              <a:t>These plots are also problematic to interpret</a:t>
            </a:r>
          </a:p>
          <a:p>
            <a:pPr lvl="3"/>
            <a:r>
              <a:rPr lang="en-US" dirty="0"/>
              <a:t>Over-fitted: given enough shape variables there will always exist some subspace that is associated with the variables, but may be modelling noise.</a:t>
            </a:r>
          </a:p>
          <a:p>
            <a:pPr lvl="4"/>
            <a:r>
              <a:rPr lang="en-US" dirty="0"/>
              <a:t>Cross-validation to determine ‘real’ components.</a:t>
            </a:r>
          </a:p>
          <a:p>
            <a:pPr lvl="4"/>
            <a:r>
              <a:rPr lang="en-US" dirty="0"/>
              <a:t>Leave-N-out imputation of scores.</a:t>
            </a:r>
          </a:p>
          <a:p>
            <a:pPr lvl="3"/>
            <a:r>
              <a:rPr lang="en-US" dirty="0"/>
              <a:t>How to infer effect of variable on shape still difficult. </a:t>
            </a:r>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84</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5: PLS Score Plots</a:t>
            </a:r>
          </a:p>
        </p:txBody>
      </p:sp>
    </p:spTree>
    <p:extLst>
      <p:ext uri="{BB962C8B-B14F-4D97-AF65-F5344CB8AC3E}">
        <p14:creationId xmlns:p14="http://schemas.microsoft.com/office/powerpoint/2010/main" val="2721348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Partial least-squares regression is:</a:t>
            </a:r>
          </a:p>
          <a:p>
            <a:pPr lvl="1"/>
            <a:r>
              <a:rPr lang="en-US" dirty="0"/>
              <a:t>A supervised dimension reduction of X (predictor variables) and Y (shape) onto a small number of dimensions.</a:t>
            </a:r>
          </a:p>
          <a:p>
            <a:pPr lvl="1"/>
            <a:r>
              <a:rPr lang="en-US" dirty="0"/>
              <a:t>A multivariate regression of the reduction of Y (the PLS Scores we just saw) onto the reduction of X (which we didn’t).</a:t>
            </a:r>
          </a:p>
          <a:p>
            <a:pPr lvl="2"/>
            <a:r>
              <a:rPr lang="en-US" dirty="0"/>
              <a:t>This regression is then expressed in terms of the original variables (the landmark co-ordinates).</a:t>
            </a:r>
          </a:p>
          <a:p>
            <a:pPr lvl="2"/>
            <a:r>
              <a:rPr lang="en-US" dirty="0"/>
              <a:t>The prior dimension reduction into a small number of uncorrelated variables allows for regression of high-dimensional, highly correlated variables.</a:t>
            </a:r>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85</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6: PLS Regression Coefficients</a:t>
            </a:r>
          </a:p>
        </p:txBody>
      </p:sp>
    </p:spTree>
    <p:extLst>
      <p:ext uri="{BB962C8B-B14F-4D97-AF65-F5344CB8AC3E}">
        <p14:creationId xmlns:p14="http://schemas.microsoft.com/office/powerpoint/2010/main" val="36984401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In MATLAB </a:t>
            </a:r>
            <a:r>
              <a:rPr lang="en-US" dirty="0" err="1"/>
              <a:t>plsregress</a:t>
            </a:r>
            <a:r>
              <a:rPr lang="en-US" dirty="0"/>
              <a:t> ‘BETA’ output argument contains the regression coefficients.</a:t>
            </a:r>
          </a:p>
          <a:p>
            <a:r>
              <a:rPr lang="en-US" dirty="0"/>
              <a:t>First row of BETA is the model intercept, the second row contains the regression coefficients for the first variable in x and so on.</a:t>
            </a:r>
          </a:p>
          <a:p>
            <a:r>
              <a:rPr lang="en-US" dirty="0"/>
              <a:t>Regression coefficients are weights on each landmark and can be visualized in the same ways as PCs.</a:t>
            </a:r>
          </a:p>
          <a:p>
            <a:r>
              <a:rPr lang="en-US" dirty="0"/>
              <a:t>Run the cell: ‘</a:t>
            </a:r>
            <a:r>
              <a:rPr lang="en-US" dirty="0" err="1"/>
              <a:t>Visualise</a:t>
            </a:r>
            <a:r>
              <a:rPr lang="en-US" dirty="0"/>
              <a:t> independent effects of age, BMI and Sex on the face’</a:t>
            </a:r>
          </a:p>
          <a:p>
            <a:endParaRPr lang="en-US" dirty="0"/>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86</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6: PLS Regression Coefficients</a:t>
            </a:r>
          </a:p>
        </p:txBody>
      </p:sp>
    </p:spTree>
    <p:extLst>
      <p:ext uri="{BB962C8B-B14F-4D97-AF65-F5344CB8AC3E}">
        <p14:creationId xmlns:p14="http://schemas.microsoft.com/office/powerpoint/2010/main" val="141398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87</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pic>
        <p:nvPicPr>
          <p:cNvPr id="7" name="Picture 6">
            <a:extLst>
              <a:ext uri="{FF2B5EF4-FFF2-40B4-BE49-F238E27FC236}">
                <a16:creationId xmlns:a16="http://schemas.microsoft.com/office/drawing/2014/main" id="{57026947-E9E7-144F-9703-29A5EFB840D8}"/>
              </a:ext>
            </a:extLst>
          </p:cNvPr>
          <p:cNvPicPr>
            <a:picLocks noChangeAspect="1"/>
          </p:cNvPicPr>
          <p:nvPr/>
        </p:nvPicPr>
        <p:blipFill>
          <a:blip r:embed="rId2"/>
          <a:stretch>
            <a:fillRect/>
          </a:stretch>
        </p:blipFill>
        <p:spPr>
          <a:xfrm>
            <a:off x="5494592" y="1141079"/>
            <a:ext cx="6071215" cy="4575842"/>
          </a:xfrm>
          <a:prstGeom prst="rect">
            <a:avLst/>
          </a:prstGeom>
        </p:spPr>
      </p:pic>
      <p:sp>
        <p:nvSpPr>
          <p:cNvPr id="9" name="TextBox 8">
            <a:extLst>
              <a:ext uri="{FF2B5EF4-FFF2-40B4-BE49-F238E27FC236}">
                <a16:creationId xmlns:a16="http://schemas.microsoft.com/office/drawing/2014/main" id="{C33F4D49-D99F-4149-89F3-F095931B29AA}"/>
              </a:ext>
            </a:extLst>
          </p:cNvPr>
          <p:cNvSpPr txBox="1"/>
          <p:nvPr/>
        </p:nvSpPr>
        <p:spPr>
          <a:xfrm>
            <a:off x="2067108" y="1821116"/>
            <a:ext cx="1936376" cy="369332"/>
          </a:xfrm>
          <a:prstGeom prst="rect">
            <a:avLst/>
          </a:prstGeom>
          <a:noFill/>
        </p:spPr>
        <p:txBody>
          <a:bodyPr wrap="square" rtlCol="0">
            <a:spAutoFit/>
          </a:bodyPr>
          <a:lstStyle/>
          <a:p>
            <a:r>
              <a:rPr lang="en-US" dirty="0"/>
              <a:t>Younger -&gt; older</a:t>
            </a:r>
          </a:p>
        </p:txBody>
      </p:sp>
    </p:spTree>
    <p:extLst>
      <p:ext uri="{BB962C8B-B14F-4D97-AF65-F5344CB8AC3E}">
        <p14:creationId xmlns:p14="http://schemas.microsoft.com/office/powerpoint/2010/main" val="2503733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88</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pic>
        <p:nvPicPr>
          <p:cNvPr id="6" name="Picture 5">
            <a:extLst>
              <a:ext uri="{FF2B5EF4-FFF2-40B4-BE49-F238E27FC236}">
                <a16:creationId xmlns:a16="http://schemas.microsoft.com/office/drawing/2014/main" id="{5C286574-39AF-3847-B5F6-0018892FB071}"/>
              </a:ext>
            </a:extLst>
          </p:cNvPr>
          <p:cNvPicPr>
            <a:picLocks noChangeAspect="1"/>
          </p:cNvPicPr>
          <p:nvPr/>
        </p:nvPicPr>
        <p:blipFill>
          <a:blip r:embed="rId2"/>
          <a:stretch>
            <a:fillRect/>
          </a:stretch>
        </p:blipFill>
        <p:spPr>
          <a:xfrm>
            <a:off x="5978178" y="1359036"/>
            <a:ext cx="5348963" cy="3956004"/>
          </a:xfrm>
          <a:prstGeom prst="rect">
            <a:avLst/>
          </a:prstGeom>
        </p:spPr>
      </p:pic>
      <p:sp>
        <p:nvSpPr>
          <p:cNvPr id="10" name="TextBox 9">
            <a:extLst>
              <a:ext uri="{FF2B5EF4-FFF2-40B4-BE49-F238E27FC236}">
                <a16:creationId xmlns:a16="http://schemas.microsoft.com/office/drawing/2014/main" id="{16822BC3-A1BE-E24E-BD26-1CA83D9C113D}"/>
              </a:ext>
            </a:extLst>
          </p:cNvPr>
          <p:cNvSpPr txBox="1"/>
          <p:nvPr/>
        </p:nvSpPr>
        <p:spPr>
          <a:xfrm>
            <a:off x="2067108" y="1821116"/>
            <a:ext cx="1936376" cy="646331"/>
          </a:xfrm>
          <a:prstGeom prst="rect">
            <a:avLst/>
          </a:prstGeom>
          <a:noFill/>
        </p:spPr>
        <p:txBody>
          <a:bodyPr wrap="square" rtlCol="0">
            <a:spAutoFit/>
          </a:bodyPr>
          <a:lstStyle/>
          <a:p>
            <a:r>
              <a:rPr lang="en-US" dirty="0"/>
              <a:t>low BMI-&gt; high BMI</a:t>
            </a:r>
          </a:p>
        </p:txBody>
      </p:sp>
    </p:spTree>
    <p:extLst>
      <p:ext uri="{BB962C8B-B14F-4D97-AF65-F5344CB8AC3E}">
        <p14:creationId xmlns:p14="http://schemas.microsoft.com/office/powerpoint/2010/main" val="3876237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89</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sp>
        <p:nvSpPr>
          <p:cNvPr id="10" name="TextBox 9">
            <a:extLst>
              <a:ext uri="{FF2B5EF4-FFF2-40B4-BE49-F238E27FC236}">
                <a16:creationId xmlns:a16="http://schemas.microsoft.com/office/drawing/2014/main" id="{16822BC3-A1BE-E24E-BD26-1CA83D9C113D}"/>
              </a:ext>
            </a:extLst>
          </p:cNvPr>
          <p:cNvSpPr txBox="1"/>
          <p:nvPr/>
        </p:nvSpPr>
        <p:spPr>
          <a:xfrm>
            <a:off x="2067108" y="1821116"/>
            <a:ext cx="1936376" cy="369332"/>
          </a:xfrm>
          <a:prstGeom prst="rect">
            <a:avLst/>
          </a:prstGeom>
          <a:noFill/>
        </p:spPr>
        <p:txBody>
          <a:bodyPr wrap="square" rtlCol="0">
            <a:spAutoFit/>
          </a:bodyPr>
          <a:lstStyle/>
          <a:p>
            <a:r>
              <a:rPr lang="en-US" dirty="0"/>
              <a:t>Male -&gt; Female</a:t>
            </a:r>
          </a:p>
        </p:txBody>
      </p:sp>
      <p:pic>
        <p:nvPicPr>
          <p:cNvPr id="7" name="Picture 6">
            <a:extLst>
              <a:ext uri="{FF2B5EF4-FFF2-40B4-BE49-F238E27FC236}">
                <a16:creationId xmlns:a16="http://schemas.microsoft.com/office/drawing/2014/main" id="{18FB0B59-9956-724C-9B6F-338912AF6083}"/>
              </a:ext>
            </a:extLst>
          </p:cNvPr>
          <p:cNvPicPr>
            <a:picLocks noChangeAspect="1"/>
          </p:cNvPicPr>
          <p:nvPr/>
        </p:nvPicPr>
        <p:blipFill>
          <a:blip r:embed="rId2"/>
          <a:stretch>
            <a:fillRect/>
          </a:stretch>
        </p:blipFill>
        <p:spPr>
          <a:xfrm>
            <a:off x="6162595" y="1526542"/>
            <a:ext cx="5454605" cy="4034135"/>
          </a:xfrm>
          <a:prstGeom prst="rect">
            <a:avLst/>
          </a:prstGeom>
        </p:spPr>
      </p:pic>
    </p:spTree>
    <p:extLst>
      <p:ext uri="{BB962C8B-B14F-4D97-AF65-F5344CB8AC3E}">
        <p14:creationId xmlns:p14="http://schemas.microsoft.com/office/powerpoint/2010/main" val="968642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pic>
        <p:nvPicPr>
          <p:cNvPr id="12" name="MappingFaceVideo">
            <a:hlinkClick r:id="" action="ppaction://media"/>
            <a:extLst>
              <a:ext uri="{FF2B5EF4-FFF2-40B4-BE49-F238E27FC236}">
                <a16:creationId xmlns:a16="http://schemas.microsoft.com/office/drawing/2014/main" id="{B86544EC-B80E-A944-BB1C-E7C9BBC5A6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02730" y="1211115"/>
            <a:ext cx="4655134" cy="4769967"/>
          </a:xfrm>
          <a:prstGeom prst="rect">
            <a:avLst/>
          </a:prstGeom>
        </p:spPr>
      </p:pic>
    </p:spTree>
    <p:extLst>
      <p:ext uri="{BB962C8B-B14F-4D97-AF65-F5344CB8AC3E}">
        <p14:creationId xmlns:p14="http://schemas.microsoft.com/office/powerpoint/2010/main" val="1721184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fullScrn="1">
              <p:cMediaNode vol="80000" mute="1">
                <p:cTn id="7" fill="hold" display="0">
                  <p:stCondLst>
                    <p:cond delay="indefinite"/>
                  </p:stCondLst>
                </p:cTn>
                <p:tgtEl>
                  <p:spTgt spid="12"/>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1B2C39-EB3E-1B40-AD0B-8282D9254713}"/>
              </a:ext>
            </a:extLst>
          </p:cNvPr>
          <p:cNvSpPr>
            <a:spLocks noGrp="1"/>
          </p:cNvSpPr>
          <p:nvPr>
            <p:ph idx="1"/>
          </p:nvPr>
        </p:nvSpPr>
        <p:spPr/>
        <p:txBody>
          <a:bodyPr/>
          <a:lstStyle/>
          <a:p>
            <a:r>
              <a:rPr lang="en-US" dirty="0"/>
              <a:t>PLSR was not developed initially for statistical hypothesis testing</a:t>
            </a:r>
          </a:p>
          <a:p>
            <a:pPr lvl="1"/>
            <a:r>
              <a:rPr lang="en-US" dirty="0"/>
              <a:t>No test statistic and parametric sampling distribution thereof were ever derived.</a:t>
            </a:r>
          </a:p>
          <a:p>
            <a:pPr lvl="1"/>
            <a:r>
              <a:rPr lang="en-US" dirty="0" err="1"/>
              <a:t>cf</a:t>
            </a:r>
            <a:r>
              <a:rPr lang="en-US" dirty="0"/>
              <a:t> the related method Canonical Correlation Analysis which does give a parametric p-value.</a:t>
            </a:r>
          </a:p>
          <a:p>
            <a:endParaRPr lang="en-US" dirty="0"/>
          </a:p>
          <a:p>
            <a:r>
              <a:rPr lang="en-US" dirty="0"/>
              <a:t>Permutation test on partial </a:t>
            </a:r>
            <a:r>
              <a:rPr lang="en-US" dirty="0" err="1"/>
              <a:t>Rsquared</a:t>
            </a:r>
            <a:r>
              <a:rPr lang="en-US" dirty="0"/>
              <a:t>:</a:t>
            </a:r>
          </a:p>
          <a:p>
            <a:pPr lvl="1"/>
            <a:r>
              <a:rPr lang="en-US" dirty="0"/>
              <a:t>Shrimpton et al. (2014) </a:t>
            </a:r>
            <a:r>
              <a:rPr lang="en-US" dirty="0">
                <a:hlinkClick r:id="rId2"/>
              </a:rPr>
              <a:t>https://doi.org/10.1016/j.forsciint.2013.10.021</a:t>
            </a:r>
            <a:endParaRPr lang="en-US" dirty="0"/>
          </a:p>
          <a:p>
            <a:pPr lvl="1"/>
            <a:r>
              <a:rPr lang="en-US" dirty="0"/>
              <a:t>Andresen and Legendre (1999) </a:t>
            </a:r>
            <a:r>
              <a:rPr lang="en-US" dirty="0">
                <a:hlinkClick r:id="rId3"/>
              </a:rPr>
              <a:t>https://doi.org/10.1080/00949659908811936</a:t>
            </a:r>
            <a:r>
              <a:rPr lang="en-US" dirty="0"/>
              <a:t> </a:t>
            </a:r>
          </a:p>
          <a:p>
            <a:pPr marL="457200" lvl="1" indent="0">
              <a:buNone/>
            </a:pPr>
            <a:endParaRPr lang="en-US" dirty="0"/>
          </a:p>
        </p:txBody>
      </p:sp>
      <p:sp>
        <p:nvSpPr>
          <p:cNvPr id="3" name="Footer Placeholder 2">
            <a:extLst>
              <a:ext uri="{FF2B5EF4-FFF2-40B4-BE49-F238E27FC236}">
                <a16:creationId xmlns:a16="http://schemas.microsoft.com/office/drawing/2014/main" id="{56D3AD71-2475-3844-9803-43C223CBC7AD}"/>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6450117-0357-E443-A0BD-FCD6FA99E767}"/>
              </a:ext>
            </a:extLst>
          </p:cNvPr>
          <p:cNvSpPr>
            <a:spLocks noGrp="1"/>
          </p:cNvSpPr>
          <p:nvPr>
            <p:ph type="sldNum" sz="quarter" idx="12"/>
          </p:nvPr>
        </p:nvSpPr>
        <p:spPr/>
        <p:txBody>
          <a:bodyPr/>
          <a:lstStyle/>
          <a:p>
            <a:fld id="{0A297500-7527-634B-90F4-69D0994C32B4}" type="slidenum">
              <a:rPr lang="nl-NL" smtClean="0"/>
              <a:t>90</a:t>
            </a:fld>
            <a:endParaRPr lang="nl-NL"/>
          </a:p>
        </p:txBody>
      </p:sp>
      <p:sp>
        <p:nvSpPr>
          <p:cNvPr id="5" name="Title 4">
            <a:extLst>
              <a:ext uri="{FF2B5EF4-FFF2-40B4-BE49-F238E27FC236}">
                <a16:creationId xmlns:a16="http://schemas.microsoft.com/office/drawing/2014/main" id="{3BBF8ACC-710B-7043-B06A-8EFAA977141F}"/>
              </a:ext>
            </a:extLst>
          </p:cNvPr>
          <p:cNvSpPr>
            <a:spLocks noGrp="1"/>
          </p:cNvSpPr>
          <p:nvPr>
            <p:ph type="title"/>
          </p:nvPr>
        </p:nvSpPr>
        <p:spPr/>
        <p:txBody>
          <a:bodyPr/>
          <a:lstStyle/>
          <a:p>
            <a:r>
              <a:rPr lang="en-US" dirty="0"/>
              <a:t>Exercise 7: PLS Significance Testing</a:t>
            </a:r>
          </a:p>
        </p:txBody>
      </p:sp>
    </p:spTree>
    <p:extLst>
      <p:ext uri="{BB962C8B-B14F-4D97-AF65-F5344CB8AC3E}">
        <p14:creationId xmlns:p14="http://schemas.microsoft.com/office/powerpoint/2010/main" val="3778626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9F16C5-6467-2B4C-B581-B589500D704C}"/>
              </a:ext>
            </a:extLst>
          </p:cNvPr>
          <p:cNvSpPr>
            <a:spLocks noGrp="1"/>
          </p:cNvSpPr>
          <p:nvPr>
            <p:ph idx="1"/>
          </p:nvPr>
        </p:nvSpPr>
        <p:spPr/>
        <p:txBody>
          <a:bodyPr/>
          <a:lstStyle/>
          <a:p>
            <a:r>
              <a:rPr lang="en-US" dirty="0"/>
              <a:t>Run the cell: Permutation test on partial R-squared</a:t>
            </a:r>
          </a:p>
          <a:p>
            <a:r>
              <a:rPr lang="en-US" dirty="0"/>
              <a:t>Change </a:t>
            </a:r>
            <a:r>
              <a:rPr lang="en-US" dirty="0" err="1"/>
              <a:t>varnum</a:t>
            </a:r>
            <a:r>
              <a:rPr lang="en-US" dirty="0"/>
              <a:t> (at top of cell) to values 1, 2 and 3 to run the test again for each variable</a:t>
            </a:r>
          </a:p>
          <a:p>
            <a:endParaRPr lang="en-US" dirty="0"/>
          </a:p>
        </p:txBody>
      </p:sp>
      <p:sp>
        <p:nvSpPr>
          <p:cNvPr id="3" name="Footer Placeholder 2">
            <a:extLst>
              <a:ext uri="{FF2B5EF4-FFF2-40B4-BE49-F238E27FC236}">
                <a16:creationId xmlns:a16="http://schemas.microsoft.com/office/drawing/2014/main" id="{28538C36-875E-0A48-9643-A6635FEF673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57191B7-5648-104D-92C1-E136C52616BC}"/>
              </a:ext>
            </a:extLst>
          </p:cNvPr>
          <p:cNvSpPr>
            <a:spLocks noGrp="1"/>
          </p:cNvSpPr>
          <p:nvPr>
            <p:ph type="sldNum" sz="quarter" idx="12"/>
          </p:nvPr>
        </p:nvSpPr>
        <p:spPr/>
        <p:txBody>
          <a:bodyPr/>
          <a:lstStyle/>
          <a:p>
            <a:fld id="{0A297500-7527-634B-90F4-69D0994C32B4}" type="slidenum">
              <a:rPr lang="nl-NL" smtClean="0"/>
              <a:t>91</a:t>
            </a:fld>
            <a:endParaRPr lang="nl-NL"/>
          </a:p>
        </p:txBody>
      </p:sp>
      <p:sp>
        <p:nvSpPr>
          <p:cNvPr id="5" name="Title 4">
            <a:extLst>
              <a:ext uri="{FF2B5EF4-FFF2-40B4-BE49-F238E27FC236}">
                <a16:creationId xmlns:a16="http://schemas.microsoft.com/office/drawing/2014/main" id="{37F047B7-A8C1-3746-A708-AA23FB45B87E}"/>
              </a:ext>
            </a:extLst>
          </p:cNvPr>
          <p:cNvSpPr>
            <a:spLocks noGrp="1"/>
          </p:cNvSpPr>
          <p:nvPr>
            <p:ph type="title"/>
          </p:nvPr>
        </p:nvSpPr>
        <p:spPr/>
        <p:txBody>
          <a:bodyPr/>
          <a:lstStyle/>
          <a:p>
            <a:r>
              <a:rPr lang="en-US" dirty="0"/>
              <a:t>Exercise 7: PLS Significance Testing</a:t>
            </a:r>
          </a:p>
        </p:txBody>
      </p:sp>
    </p:spTree>
    <p:extLst>
      <p:ext uri="{BB962C8B-B14F-4D97-AF65-F5344CB8AC3E}">
        <p14:creationId xmlns:p14="http://schemas.microsoft.com/office/powerpoint/2010/main" val="35654825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4527EF-6AFD-F64F-8192-1C697AC92246}"/>
              </a:ext>
            </a:extLst>
          </p:cNvPr>
          <p:cNvPicPr>
            <a:picLocks noGrp="1" noChangeAspect="1"/>
          </p:cNvPicPr>
          <p:nvPr>
            <p:ph idx="1"/>
          </p:nvPr>
        </p:nvPicPr>
        <p:blipFill>
          <a:blip r:embed="rId2"/>
          <a:stretch>
            <a:fillRect/>
          </a:stretch>
        </p:blipFill>
        <p:spPr>
          <a:xfrm>
            <a:off x="6658785" y="1494398"/>
            <a:ext cx="4958415" cy="4464050"/>
          </a:xfrm>
        </p:spPr>
      </p:pic>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92</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1 (Age)</a:t>
            </a:r>
          </a:p>
          <a:p>
            <a:endParaRPr lang="en-US" dirty="0"/>
          </a:p>
          <a:p>
            <a:r>
              <a:rPr lang="en-US" dirty="0"/>
              <a:t>p = .237</a:t>
            </a:r>
          </a:p>
        </p:txBody>
      </p:sp>
    </p:spTree>
    <p:extLst>
      <p:ext uri="{BB962C8B-B14F-4D97-AF65-F5344CB8AC3E}">
        <p14:creationId xmlns:p14="http://schemas.microsoft.com/office/powerpoint/2010/main" val="34380077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93</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2 (BMI)</a:t>
            </a:r>
          </a:p>
          <a:p>
            <a:endParaRPr lang="en-US" dirty="0"/>
          </a:p>
          <a:p>
            <a:r>
              <a:rPr lang="en-US" dirty="0"/>
              <a:t>p = .018</a:t>
            </a:r>
          </a:p>
        </p:txBody>
      </p:sp>
      <p:pic>
        <p:nvPicPr>
          <p:cNvPr id="10" name="Picture 9">
            <a:extLst>
              <a:ext uri="{FF2B5EF4-FFF2-40B4-BE49-F238E27FC236}">
                <a16:creationId xmlns:a16="http://schemas.microsoft.com/office/drawing/2014/main" id="{84EF37DD-7C34-1042-BED6-72921562033E}"/>
              </a:ext>
            </a:extLst>
          </p:cNvPr>
          <p:cNvPicPr>
            <a:picLocks noChangeAspect="1"/>
          </p:cNvPicPr>
          <p:nvPr/>
        </p:nvPicPr>
        <p:blipFill>
          <a:blip r:embed="rId2"/>
          <a:stretch>
            <a:fillRect/>
          </a:stretch>
        </p:blipFill>
        <p:spPr>
          <a:xfrm>
            <a:off x="6433296" y="890613"/>
            <a:ext cx="5261823" cy="4737207"/>
          </a:xfrm>
          <a:prstGeom prst="rect">
            <a:avLst/>
          </a:prstGeom>
        </p:spPr>
      </p:pic>
    </p:spTree>
    <p:extLst>
      <p:ext uri="{BB962C8B-B14F-4D97-AF65-F5344CB8AC3E}">
        <p14:creationId xmlns:p14="http://schemas.microsoft.com/office/powerpoint/2010/main" val="3118953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94</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3 (Sex)</a:t>
            </a:r>
          </a:p>
          <a:p>
            <a:endParaRPr lang="en-US" dirty="0"/>
          </a:p>
          <a:p>
            <a:r>
              <a:rPr lang="en-US" dirty="0"/>
              <a:t>p = .001</a:t>
            </a:r>
          </a:p>
        </p:txBody>
      </p:sp>
      <p:pic>
        <p:nvPicPr>
          <p:cNvPr id="6" name="Picture 5">
            <a:extLst>
              <a:ext uri="{FF2B5EF4-FFF2-40B4-BE49-F238E27FC236}">
                <a16:creationId xmlns:a16="http://schemas.microsoft.com/office/drawing/2014/main" id="{BF940C52-7859-D749-9490-64C80429CCA5}"/>
              </a:ext>
            </a:extLst>
          </p:cNvPr>
          <p:cNvPicPr>
            <a:picLocks noChangeAspect="1"/>
          </p:cNvPicPr>
          <p:nvPr/>
        </p:nvPicPr>
        <p:blipFill>
          <a:blip r:embed="rId2"/>
          <a:stretch>
            <a:fillRect/>
          </a:stretch>
        </p:blipFill>
        <p:spPr>
          <a:xfrm>
            <a:off x="5922899" y="783036"/>
            <a:ext cx="5756853" cy="5182881"/>
          </a:xfrm>
          <a:prstGeom prst="rect">
            <a:avLst/>
          </a:prstGeom>
        </p:spPr>
      </p:pic>
    </p:spTree>
    <p:extLst>
      <p:ext uri="{BB962C8B-B14F-4D97-AF65-F5344CB8AC3E}">
        <p14:creationId xmlns:p14="http://schemas.microsoft.com/office/powerpoint/2010/main" val="1194268710"/>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4950</Words>
  <Application>Microsoft Macintosh PowerPoint</Application>
  <PresentationFormat>Widescreen</PresentationFormat>
  <Paragraphs>604</Paragraphs>
  <Slides>94</Slides>
  <Notes>0</Notes>
  <HiddenSlides>0</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94</vt:i4>
      </vt:variant>
    </vt:vector>
  </HeadingPairs>
  <TitlesOfParts>
    <vt:vector size="98" baseType="lpstr">
      <vt:lpstr>Arial</vt:lpstr>
      <vt:lpstr>Calibri</vt:lpstr>
      <vt:lpstr>KU Leuven</vt:lpstr>
      <vt:lpstr>KU Leuven Sedes</vt:lpstr>
      <vt:lpstr>Non-rigid mapping for spatially-dense phenotyping and multivariate statistical analysis</vt:lpstr>
      <vt:lpstr>Part One: What is non-rigid mapping and what is it for?</vt:lpstr>
      <vt:lpstr>Meshmonk</vt:lpstr>
      <vt:lpstr>Meshmonk</vt:lpstr>
      <vt:lpstr>Spatially-dense phenotyping</vt:lpstr>
      <vt:lpstr>Spatially-dense phenotyping</vt:lpstr>
      <vt:lpstr>Preserving anatomical meaning of points</vt:lpstr>
      <vt:lpstr>Meshmonk</vt:lpstr>
      <vt:lpstr>Meshmonk Pipeline </vt:lpstr>
      <vt:lpstr>Meshmonk Pipeline </vt:lpstr>
      <vt:lpstr>Meshmonk Pipeline </vt:lpstr>
      <vt:lpstr>Meshmonk toolbox description</vt:lpstr>
      <vt:lpstr>Meshmonk toolbox description</vt:lpstr>
      <vt:lpstr>Part Two: Tutorial – Understanding non-rigid mapping with MeshMonk </vt:lpstr>
      <vt:lpstr>Practicalities</vt:lpstr>
      <vt:lpstr>Practicalities</vt:lpstr>
      <vt:lpstr>Exercise 1: Visualize components of a mesh</vt:lpstr>
      <vt:lpstr>Exercise 1: Visualize components of a mesh</vt:lpstr>
      <vt:lpstr>Exercise 1: Visualize components of a mesh</vt:lpstr>
      <vt:lpstr>Exercise 1: Visualize components of a mesh</vt:lpstr>
      <vt:lpstr>Exercise 1: Visualize components of a mesh</vt:lpstr>
      <vt:lpstr>Exercise 2: A single iteration of non-rigid ICP</vt:lpstr>
      <vt:lpstr>Exercise 2: A single iteration of non-rigid ICP</vt:lpstr>
      <vt:lpstr>Exercise 2: A single iteration of non-rigid ICP</vt:lpstr>
      <vt:lpstr>Exercise 2: A single iteration of non-rigid ICP</vt:lpstr>
      <vt:lpstr>Exercise 2: A single iteration of non-rigid ICP</vt:lpstr>
      <vt:lpstr>Exercise 2</vt:lpstr>
      <vt:lpstr>Exercise 2: A single iteration of non-rigid ICP</vt:lpstr>
      <vt:lpstr>Exercise 2: A single iteration of non-rigid ICP</vt:lpstr>
      <vt:lpstr>Exercise 3: Deterministic Annealing</vt:lpstr>
      <vt:lpstr>Exercise 3: Deterministic Annealing</vt:lpstr>
      <vt:lpstr>Exercise 3: Deterministic Annealing</vt:lpstr>
      <vt:lpstr>Exercise 3: Deterministic Annealing</vt:lpstr>
      <vt:lpstr>Exercise 3: Deterministic Annealing</vt:lpstr>
      <vt:lpstr>Exercise 3: Deterministic Annealing</vt:lpstr>
      <vt:lpstr>Exercise 3: Deterministic Annealing</vt:lpstr>
      <vt:lpstr>Exercise 4: Shape Mapper</vt:lpstr>
      <vt:lpstr>Part Three: Tutorial – Batch processing images with MeshMonk</vt:lpstr>
      <vt:lpstr>Preparing your images</vt:lpstr>
      <vt:lpstr>Preparing your images</vt:lpstr>
      <vt:lpstr>Practicalities</vt:lpstr>
      <vt:lpstr>Cell 1: Set up paths</vt:lpstr>
      <vt:lpstr>Cell 2: Set up shape mappers</vt:lpstr>
      <vt:lpstr>Cell 3: Batch Process Files</vt:lpstr>
      <vt:lpstr>Part Four: ShapeMapper Settings</vt:lpstr>
      <vt:lpstr>Settings</vt:lpstr>
      <vt:lpstr>Settings</vt:lpstr>
      <vt:lpstr>Settings</vt:lpstr>
      <vt:lpstr>Settings</vt:lpstr>
      <vt:lpstr>Settings</vt:lpstr>
      <vt:lpstr>Settings</vt:lpstr>
      <vt:lpstr>Settings</vt:lpstr>
      <vt:lpstr>Rigid Mapping</vt:lpstr>
      <vt:lpstr>Non-rigid Mapping</vt:lpstr>
      <vt:lpstr>Non-rigid Mapping </vt:lpstr>
      <vt:lpstr>Non-rigid Mapping</vt:lpstr>
      <vt:lpstr>Non-rigid Mapping</vt:lpstr>
      <vt:lpstr>Part Five: Tutorial – Exploring Shape Variation with Principal Components Analysis and Partial Least-squares Regression</vt:lpstr>
      <vt:lpstr>Practicalities</vt:lpstr>
      <vt:lpstr>Exercise 1: Generalized Procrustes Analysis</vt:lpstr>
      <vt:lpstr>Exercise 1: Generalized Procrustes Analysis</vt:lpstr>
      <vt:lpstr>Exercise 1: Generalized Procrustes Analysis</vt:lpstr>
      <vt:lpstr>What is PCA</vt:lpstr>
      <vt:lpstr>Exercise 2: What is a Principal Component?</vt:lpstr>
      <vt:lpstr>Exercise 2: What is a Principal Component?</vt:lpstr>
      <vt:lpstr>Exercise 2: What is a Principal Component?</vt:lpstr>
      <vt:lpstr>Exercise 2: What is a Principal Component?</vt:lpstr>
      <vt:lpstr>Exercise 2: What is a Principal Component?</vt:lpstr>
      <vt:lpstr>Exercise 3: How do PC ‘Scores’ Represent a Shape</vt:lpstr>
      <vt:lpstr>Exercise 3: How do PC ‘Scores’ Represent a Shape</vt:lpstr>
      <vt:lpstr>Exercise 3: How do PC ‘Scores’ Represent a Shape</vt:lpstr>
      <vt:lpstr>Exercise 3: How do PC ‘Scores’ Represent a Shape</vt:lpstr>
      <vt:lpstr>Exercise 3: How do PC ‘Scores’ Represent a Shape</vt:lpstr>
      <vt:lpstr>Exercise 4: PC Score Plots</vt:lpstr>
      <vt:lpstr>PowerPoint Presentation</vt:lpstr>
      <vt:lpstr>Exercise 4: PC Score Plots</vt:lpstr>
      <vt:lpstr>Exercise 4: PC Score Plots</vt:lpstr>
      <vt:lpstr>Exercise 4: PC Score Plots</vt:lpstr>
      <vt:lpstr>PCA Summary</vt:lpstr>
      <vt:lpstr>Exercise 5: PLS Score Plots</vt:lpstr>
      <vt:lpstr>Exercise 5: PLS Score Plots</vt:lpstr>
      <vt:lpstr>Exercise 5: PLS Score Plots</vt:lpstr>
      <vt:lpstr>Exercise 5: PLS Score Plots</vt:lpstr>
      <vt:lpstr>Exercise 5: PLS Score Plots</vt:lpstr>
      <vt:lpstr>Exercise 6: PLS Regression Coefficients</vt:lpstr>
      <vt:lpstr>Exercise 6: PLS Regression Coefficients</vt:lpstr>
      <vt:lpstr>Exercise 6: PLS Regression Coefficients</vt:lpstr>
      <vt:lpstr>Exercise 6: PLS Regression Coefficients</vt:lpstr>
      <vt:lpstr>Exercise 6: PLS Regression Coefficients</vt:lpstr>
      <vt:lpstr>Exercise 7: PLS Significance Testing</vt:lpstr>
      <vt:lpstr>Exercise 7: PLS Significance Testing</vt:lpstr>
      <vt:lpstr>Exercise 7: PLS Significance Testing</vt:lpstr>
      <vt:lpstr>Exercise 7: PLS Significance Testing</vt:lpstr>
      <vt:lpstr>Exercise 7: PLS Significance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2019-05-14T11:52:43Z</dcterms:modified>
</cp:coreProperties>
</file>